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72" r:id="rId4"/>
    <p:sldId id="302" r:id="rId5"/>
    <p:sldId id="279" r:id="rId6"/>
    <p:sldId id="258" r:id="rId7"/>
    <p:sldId id="273" r:id="rId8"/>
    <p:sldId id="271" r:id="rId9"/>
    <p:sldId id="278" r:id="rId10"/>
    <p:sldId id="274" r:id="rId11"/>
    <p:sldId id="277" r:id="rId12"/>
    <p:sldId id="300" r:id="rId13"/>
    <p:sldId id="270" r:id="rId14"/>
    <p:sldId id="281" r:id="rId15"/>
    <p:sldId id="263" r:id="rId16"/>
    <p:sldId id="282" r:id="rId17"/>
    <p:sldId id="265" r:id="rId18"/>
    <p:sldId id="268" r:id="rId19"/>
    <p:sldId id="304" r:id="rId20"/>
    <p:sldId id="283" r:id="rId21"/>
    <p:sldId id="267" r:id="rId22"/>
    <p:sldId id="269" r:id="rId23"/>
    <p:sldId id="305" r:id="rId24"/>
    <p:sldId id="299" r:id="rId25"/>
    <p:sldId id="275" r:id="rId26"/>
    <p:sldId id="285" r:id="rId27"/>
    <p:sldId id="284" r:id="rId28"/>
    <p:sldId id="286" r:id="rId29"/>
    <p:sldId id="287" r:id="rId30"/>
    <p:sldId id="276" r:id="rId31"/>
    <p:sldId id="298" r:id="rId32"/>
    <p:sldId id="301" r:id="rId33"/>
    <p:sldId id="290" r:id="rId34"/>
    <p:sldId id="261" r:id="rId35"/>
    <p:sldId id="291" r:id="rId36"/>
    <p:sldId id="289" r:id="rId37"/>
    <p:sldId id="293" r:id="rId38"/>
    <p:sldId id="296" r:id="rId39"/>
    <p:sldId id="294" r:id="rId40"/>
    <p:sldId id="295" r:id="rId41"/>
    <p:sldId id="297" r:id="rId42"/>
    <p:sldId id="3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4"/>
    <p:restoredTop sz="73748"/>
  </p:normalViewPr>
  <p:slideViewPr>
    <p:cSldViewPr snapToGrid="0" snapToObjects="1">
      <p:cViewPr varScale="1">
        <p:scale>
          <a:sx n="66" d="100"/>
          <a:sy n="66" d="100"/>
        </p:scale>
        <p:origin x="1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9ED5D7-C270-8441-A904-045A833FDDAD}"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110FD3CF-D0E1-AD4F-9614-2A894A451A3C}">
      <dgm:prSet phldrT="[Text]"/>
      <dgm:spPr/>
      <dgm:t>
        <a:bodyPr/>
        <a:lstStyle/>
        <a:p>
          <a:r>
            <a:rPr lang="en-US" dirty="0"/>
            <a:t>Can be won or lost (failure is possible)</a:t>
          </a:r>
        </a:p>
      </dgm:t>
    </dgm:pt>
    <dgm:pt modelId="{68261F2B-FC28-3A43-B8C6-9C463A61CF97}" type="parTrans" cxnId="{D64D61EB-37B7-8643-8B78-62EF806E4F02}">
      <dgm:prSet/>
      <dgm:spPr/>
      <dgm:t>
        <a:bodyPr/>
        <a:lstStyle/>
        <a:p>
          <a:endParaRPr lang="en-US"/>
        </a:p>
      </dgm:t>
    </dgm:pt>
    <dgm:pt modelId="{C4734407-4765-7041-9B88-B72E5B79E535}" type="sibTrans" cxnId="{D64D61EB-37B7-8643-8B78-62EF806E4F02}">
      <dgm:prSet/>
      <dgm:spPr/>
      <dgm:t>
        <a:bodyPr/>
        <a:lstStyle/>
        <a:p>
          <a:endParaRPr lang="en-US"/>
        </a:p>
      </dgm:t>
    </dgm:pt>
    <dgm:pt modelId="{F8C4D63F-C4E0-AC4E-A588-0C7FBEB9B665}">
      <dgm:prSet phldrT="[Text]"/>
      <dgm:spPr/>
      <dgm:t>
        <a:bodyPr/>
        <a:lstStyle/>
        <a:p>
          <a:r>
            <a:rPr lang="en-US" dirty="0"/>
            <a:t>Story/ Narrative/ Overarching goal</a:t>
          </a:r>
        </a:p>
      </dgm:t>
    </dgm:pt>
    <dgm:pt modelId="{E7DABD72-862C-B440-8092-4959F82A0E3B}" type="parTrans" cxnId="{5108B231-117B-C945-93C5-5CA5B0C40311}">
      <dgm:prSet/>
      <dgm:spPr/>
      <dgm:t>
        <a:bodyPr/>
        <a:lstStyle/>
        <a:p>
          <a:endParaRPr lang="en-US"/>
        </a:p>
      </dgm:t>
    </dgm:pt>
    <dgm:pt modelId="{0AB870A1-2B74-9E4A-829D-CD05A73ED369}" type="sibTrans" cxnId="{5108B231-117B-C945-93C5-5CA5B0C40311}">
      <dgm:prSet/>
      <dgm:spPr/>
      <dgm:t>
        <a:bodyPr/>
        <a:lstStyle/>
        <a:p>
          <a:endParaRPr lang="en-US"/>
        </a:p>
      </dgm:t>
    </dgm:pt>
    <dgm:pt modelId="{A8912D34-1836-254C-84CF-FB8E6A09DE1F}">
      <dgm:prSet phldrT="[Text]"/>
      <dgm:spPr/>
      <dgm:t>
        <a:bodyPr/>
        <a:lstStyle/>
        <a:p>
          <a:r>
            <a:rPr lang="en-US" dirty="0"/>
            <a:t>Balance of Skill and Randomness</a:t>
          </a:r>
        </a:p>
      </dgm:t>
    </dgm:pt>
    <dgm:pt modelId="{3ACFED56-3CF5-E242-97F7-2B404E8A2161}" type="parTrans" cxnId="{DE68BC8C-2D9F-104B-9174-196767C6E35F}">
      <dgm:prSet/>
      <dgm:spPr/>
      <dgm:t>
        <a:bodyPr/>
        <a:lstStyle/>
        <a:p>
          <a:endParaRPr lang="en-US"/>
        </a:p>
      </dgm:t>
    </dgm:pt>
    <dgm:pt modelId="{05631853-5B96-294A-9396-552F85D46280}" type="sibTrans" cxnId="{DE68BC8C-2D9F-104B-9174-196767C6E35F}">
      <dgm:prSet/>
      <dgm:spPr/>
      <dgm:t>
        <a:bodyPr/>
        <a:lstStyle/>
        <a:p>
          <a:endParaRPr lang="en-US"/>
        </a:p>
      </dgm:t>
    </dgm:pt>
    <dgm:pt modelId="{871B3EE6-3CAC-DA43-9305-DE50FD79CF30}" type="pres">
      <dgm:prSet presAssocID="{5D9ED5D7-C270-8441-A904-045A833FDDAD}" presName="cycle" presStyleCnt="0">
        <dgm:presLayoutVars>
          <dgm:dir/>
          <dgm:resizeHandles val="exact"/>
        </dgm:presLayoutVars>
      </dgm:prSet>
      <dgm:spPr/>
    </dgm:pt>
    <dgm:pt modelId="{A72BD1D9-DD96-DE4B-A5ED-D536A81A5BB6}" type="pres">
      <dgm:prSet presAssocID="{110FD3CF-D0E1-AD4F-9614-2A894A451A3C}" presName="node" presStyleLbl="node1" presStyleIdx="0" presStyleCnt="3">
        <dgm:presLayoutVars>
          <dgm:bulletEnabled val="1"/>
        </dgm:presLayoutVars>
      </dgm:prSet>
      <dgm:spPr/>
    </dgm:pt>
    <dgm:pt modelId="{68743E41-16DA-F241-95D5-AE7804F00D56}" type="pres">
      <dgm:prSet presAssocID="{C4734407-4765-7041-9B88-B72E5B79E535}" presName="sibTrans" presStyleLbl="sibTrans2D1" presStyleIdx="0" presStyleCnt="3"/>
      <dgm:spPr/>
    </dgm:pt>
    <dgm:pt modelId="{240FADD9-5704-A34E-8B7F-48E4CD87B41C}" type="pres">
      <dgm:prSet presAssocID="{C4734407-4765-7041-9B88-B72E5B79E535}" presName="connectorText" presStyleLbl="sibTrans2D1" presStyleIdx="0" presStyleCnt="3"/>
      <dgm:spPr/>
    </dgm:pt>
    <dgm:pt modelId="{02D9C274-60A3-4644-950F-91C450CE7A19}" type="pres">
      <dgm:prSet presAssocID="{F8C4D63F-C4E0-AC4E-A588-0C7FBEB9B665}" presName="node" presStyleLbl="node1" presStyleIdx="1" presStyleCnt="3">
        <dgm:presLayoutVars>
          <dgm:bulletEnabled val="1"/>
        </dgm:presLayoutVars>
      </dgm:prSet>
      <dgm:spPr/>
    </dgm:pt>
    <dgm:pt modelId="{4107FCCD-3F20-474D-AF95-AD23AD024557}" type="pres">
      <dgm:prSet presAssocID="{0AB870A1-2B74-9E4A-829D-CD05A73ED369}" presName="sibTrans" presStyleLbl="sibTrans2D1" presStyleIdx="1" presStyleCnt="3"/>
      <dgm:spPr/>
    </dgm:pt>
    <dgm:pt modelId="{A99850CA-322C-2B4A-9516-F8C4D1462063}" type="pres">
      <dgm:prSet presAssocID="{0AB870A1-2B74-9E4A-829D-CD05A73ED369}" presName="connectorText" presStyleLbl="sibTrans2D1" presStyleIdx="1" presStyleCnt="3"/>
      <dgm:spPr/>
    </dgm:pt>
    <dgm:pt modelId="{A5DA4AA3-2668-BB46-B30A-96A9993522FD}" type="pres">
      <dgm:prSet presAssocID="{A8912D34-1836-254C-84CF-FB8E6A09DE1F}" presName="node" presStyleLbl="node1" presStyleIdx="2" presStyleCnt="3">
        <dgm:presLayoutVars>
          <dgm:bulletEnabled val="1"/>
        </dgm:presLayoutVars>
      </dgm:prSet>
      <dgm:spPr/>
    </dgm:pt>
    <dgm:pt modelId="{AC25DA98-7B4F-B84D-9C53-71D6F59EAE36}" type="pres">
      <dgm:prSet presAssocID="{05631853-5B96-294A-9396-552F85D46280}" presName="sibTrans" presStyleLbl="sibTrans2D1" presStyleIdx="2" presStyleCnt="3"/>
      <dgm:spPr/>
    </dgm:pt>
    <dgm:pt modelId="{9D6E17B8-A89E-9E44-BF13-343F25B702F1}" type="pres">
      <dgm:prSet presAssocID="{05631853-5B96-294A-9396-552F85D46280}" presName="connectorText" presStyleLbl="sibTrans2D1" presStyleIdx="2" presStyleCnt="3"/>
      <dgm:spPr/>
    </dgm:pt>
  </dgm:ptLst>
  <dgm:cxnLst>
    <dgm:cxn modelId="{2A05980A-B3FF-884E-A4E0-CB4703826D15}" type="presOf" srcId="{0AB870A1-2B74-9E4A-829D-CD05A73ED369}" destId="{A99850CA-322C-2B4A-9516-F8C4D1462063}" srcOrd="1" destOrd="0" presId="urn:microsoft.com/office/officeart/2005/8/layout/cycle2"/>
    <dgm:cxn modelId="{6085D80B-A2D3-434C-8581-CFF59B70A1CC}" type="presOf" srcId="{05631853-5B96-294A-9396-552F85D46280}" destId="{9D6E17B8-A89E-9E44-BF13-343F25B702F1}" srcOrd="1" destOrd="0" presId="urn:microsoft.com/office/officeart/2005/8/layout/cycle2"/>
    <dgm:cxn modelId="{5108B231-117B-C945-93C5-5CA5B0C40311}" srcId="{5D9ED5D7-C270-8441-A904-045A833FDDAD}" destId="{F8C4D63F-C4E0-AC4E-A588-0C7FBEB9B665}" srcOrd="1" destOrd="0" parTransId="{E7DABD72-862C-B440-8092-4959F82A0E3B}" sibTransId="{0AB870A1-2B74-9E4A-829D-CD05A73ED369}"/>
    <dgm:cxn modelId="{3941BF56-519D-8344-9DDF-E6B6299F706D}" type="presOf" srcId="{0AB870A1-2B74-9E4A-829D-CD05A73ED369}" destId="{4107FCCD-3F20-474D-AF95-AD23AD024557}" srcOrd="0" destOrd="0" presId="urn:microsoft.com/office/officeart/2005/8/layout/cycle2"/>
    <dgm:cxn modelId="{A8E4936C-3BE3-D34E-AD3B-7D7764157A9F}" type="presOf" srcId="{110FD3CF-D0E1-AD4F-9614-2A894A451A3C}" destId="{A72BD1D9-DD96-DE4B-A5ED-D536A81A5BB6}" srcOrd="0" destOrd="0" presId="urn:microsoft.com/office/officeart/2005/8/layout/cycle2"/>
    <dgm:cxn modelId="{DE68BC8C-2D9F-104B-9174-196767C6E35F}" srcId="{5D9ED5D7-C270-8441-A904-045A833FDDAD}" destId="{A8912D34-1836-254C-84CF-FB8E6A09DE1F}" srcOrd="2" destOrd="0" parTransId="{3ACFED56-3CF5-E242-97F7-2B404E8A2161}" sibTransId="{05631853-5B96-294A-9396-552F85D46280}"/>
    <dgm:cxn modelId="{7FBFCDB4-FDB8-564B-A545-3626E82652B2}" type="presOf" srcId="{A8912D34-1836-254C-84CF-FB8E6A09DE1F}" destId="{A5DA4AA3-2668-BB46-B30A-96A9993522FD}" srcOrd="0" destOrd="0" presId="urn:microsoft.com/office/officeart/2005/8/layout/cycle2"/>
    <dgm:cxn modelId="{DF16ABB6-3903-084E-95EC-F3DA61BE3873}" type="presOf" srcId="{F8C4D63F-C4E0-AC4E-A588-0C7FBEB9B665}" destId="{02D9C274-60A3-4644-950F-91C450CE7A19}" srcOrd="0" destOrd="0" presId="urn:microsoft.com/office/officeart/2005/8/layout/cycle2"/>
    <dgm:cxn modelId="{F7A5B6DE-8745-1049-8823-05B04E53D869}" type="presOf" srcId="{05631853-5B96-294A-9396-552F85D46280}" destId="{AC25DA98-7B4F-B84D-9C53-71D6F59EAE36}" srcOrd="0" destOrd="0" presId="urn:microsoft.com/office/officeart/2005/8/layout/cycle2"/>
    <dgm:cxn modelId="{20612EDF-8E5D-B649-9D67-798DE6A9AFDD}" type="presOf" srcId="{C4734407-4765-7041-9B88-B72E5B79E535}" destId="{68743E41-16DA-F241-95D5-AE7804F00D56}" srcOrd="0" destOrd="0" presId="urn:microsoft.com/office/officeart/2005/8/layout/cycle2"/>
    <dgm:cxn modelId="{56252AE1-6CCF-9D47-9429-B32A4112D935}" type="presOf" srcId="{C4734407-4765-7041-9B88-B72E5B79E535}" destId="{240FADD9-5704-A34E-8B7F-48E4CD87B41C}" srcOrd="1" destOrd="0" presId="urn:microsoft.com/office/officeart/2005/8/layout/cycle2"/>
    <dgm:cxn modelId="{D64D61EB-37B7-8643-8B78-62EF806E4F02}" srcId="{5D9ED5D7-C270-8441-A904-045A833FDDAD}" destId="{110FD3CF-D0E1-AD4F-9614-2A894A451A3C}" srcOrd="0" destOrd="0" parTransId="{68261F2B-FC28-3A43-B8C6-9C463A61CF97}" sibTransId="{C4734407-4765-7041-9B88-B72E5B79E535}"/>
    <dgm:cxn modelId="{4B759CF8-ECC5-1B42-AFE3-E4F574FF1A2E}" type="presOf" srcId="{5D9ED5D7-C270-8441-A904-045A833FDDAD}" destId="{871B3EE6-3CAC-DA43-9305-DE50FD79CF30}" srcOrd="0" destOrd="0" presId="urn:microsoft.com/office/officeart/2005/8/layout/cycle2"/>
    <dgm:cxn modelId="{798D0042-F070-7B4B-A5F3-7A26B179B67A}" type="presParOf" srcId="{871B3EE6-3CAC-DA43-9305-DE50FD79CF30}" destId="{A72BD1D9-DD96-DE4B-A5ED-D536A81A5BB6}" srcOrd="0" destOrd="0" presId="urn:microsoft.com/office/officeart/2005/8/layout/cycle2"/>
    <dgm:cxn modelId="{3BFF048A-11FD-C54D-B031-661EBD2A94CD}" type="presParOf" srcId="{871B3EE6-3CAC-DA43-9305-DE50FD79CF30}" destId="{68743E41-16DA-F241-95D5-AE7804F00D56}" srcOrd="1" destOrd="0" presId="urn:microsoft.com/office/officeart/2005/8/layout/cycle2"/>
    <dgm:cxn modelId="{F0941D57-7518-0247-910C-2C457D3DA042}" type="presParOf" srcId="{68743E41-16DA-F241-95D5-AE7804F00D56}" destId="{240FADD9-5704-A34E-8B7F-48E4CD87B41C}" srcOrd="0" destOrd="0" presId="urn:microsoft.com/office/officeart/2005/8/layout/cycle2"/>
    <dgm:cxn modelId="{23CEFF88-DCBB-B643-87E5-7E9415D01E94}" type="presParOf" srcId="{871B3EE6-3CAC-DA43-9305-DE50FD79CF30}" destId="{02D9C274-60A3-4644-950F-91C450CE7A19}" srcOrd="2" destOrd="0" presId="urn:microsoft.com/office/officeart/2005/8/layout/cycle2"/>
    <dgm:cxn modelId="{F716F4D3-8AF5-364A-A9C2-FA748D41CDEB}" type="presParOf" srcId="{871B3EE6-3CAC-DA43-9305-DE50FD79CF30}" destId="{4107FCCD-3F20-474D-AF95-AD23AD024557}" srcOrd="3" destOrd="0" presId="urn:microsoft.com/office/officeart/2005/8/layout/cycle2"/>
    <dgm:cxn modelId="{6F5C1276-448F-6748-8B28-05834F84597B}" type="presParOf" srcId="{4107FCCD-3F20-474D-AF95-AD23AD024557}" destId="{A99850CA-322C-2B4A-9516-F8C4D1462063}" srcOrd="0" destOrd="0" presId="urn:microsoft.com/office/officeart/2005/8/layout/cycle2"/>
    <dgm:cxn modelId="{19490B01-5433-C346-8761-3E230A7FF2CB}" type="presParOf" srcId="{871B3EE6-3CAC-DA43-9305-DE50FD79CF30}" destId="{A5DA4AA3-2668-BB46-B30A-96A9993522FD}" srcOrd="4" destOrd="0" presId="urn:microsoft.com/office/officeart/2005/8/layout/cycle2"/>
    <dgm:cxn modelId="{1D9EAF5F-F435-4349-A889-E43C495868C5}" type="presParOf" srcId="{871B3EE6-3CAC-DA43-9305-DE50FD79CF30}" destId="{AC25DA98-7B4F-B84D-9C53-71D6F59EAE36}" srcOrd="5" destOrd="0" presId="urn:microsoft.com/office/officeart/2005/8/layout/cycle2"/>
    <dgm:cxn modelId="{25C36FCE-9E76-1746-B6AB-45FE5EA64495}" type="presParOf" srcId="{AC25DA98-7B4F-B84D-9C53-71D6F59EAE36}" destId="{9D6E17B8-A89E-9E44-BF13-343F25B702F1}"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BD1D9-DD96-DE4B-A5ED-D536A81A5BB6}">
      <dsp:nvSpPr>
        <dsp:cNvPr id="0" name=""/>
        <dsp:cNvSpPr/>
      </dsp:nvSpPr>
      <dsp:spPr>
        <a:xfrm>
          <a:off x="2651992" y="276"/>
          <a:ext cx="2100623" cy="21006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Can be won or lost (failure is possible)</a:t>
          </a:r>
        </a:p>
      </dsp:txBody>
      <dsp:txXfrm>
        <a:off x="2959621" y="307905"/>
        <a:ext cx="1485365" cy="1485365"/>
      </dsp:txXfrm>
    </dsp:sp>
    <dsp:sp modelId="{68743E41-16DA-F241-95D5-AE7804F00D56}">
      <dsp:nvSpPr>
        <dsp:cNvPr id="0" name=""/>
        <dsp:cNvSpPr/>
      </dsp:nvSpPr>
      <dsp:spPr>
        <a:xfrm rot="3600000">
          <a:off x="4203570" y="2051669"/>
          <a:ext cx="562735" cy="7089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245775" y="2120360"/>
        <a:ext cx="393915" cy="425376"/>
      </dsp:txXfrm>
    </dsp:sp>
    <dsp:sp modelId="{02D9C274-60A3-4644-950F-91C450CE7A19}">
      <dsp:nvSpPr>
        <dsp:cNvPr id="0" name=""/>
        <dsp:cNvSpPr/>
      </dsp:nvSpPr>
      <dsp:spPr>
        <a:xfrm>
          <a:off x="4233186" y="2738985"/>
          <a:ext cx="2100623" cy="21006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Story/ Narrative/ Overarching goal</a:t>
          </a:r>
        </a:p>
      </dsp:txBody>
      <dsp:txXfrm>
        <a:off x="4540815" y="3046614"/>
        <a:ext cx="1485365" cy="1485365"/>
      </dsp:txXfrm>
    </dsp:sp>
    <dsp:sp modelId="{4107FCCD-3F20-474D-AF95-AD23AD024557}">
      <dsp:nvSpPr>
        <dsp:cNvPr id="0" name=""/>
        <dsp:cNvSpPr/>
      </dsp:nvSpPr>
      <dsp:spPr>
        <a:xfrm rot="10800000">
          <a:off x="3436862" y="3434816"/>
          <a:ext cx="562735" cy="7089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605682" y="3576608"/>
        <a:ext cx="393915" cy="425376"/>
      </dsp:txXfrm>
    </dsp:sp>
    <dsp:sp modelId="{A5DA4AA3-2668-BB46-B30A-96A9993522FD}">
      <dsp:nvSpPr>
        <dsp:cNvPr id="0" name=""/>
        <dsp:cNvSpPr/>
      </dsp:nvSpPr>
      <dsp:spPr>
        <a:xfrm>
          <a:off x="1070797" y="2738985"/>
          <a:ext cx="2100623" cy="21006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Balance of Skill and Randomness</a:t>
          </a:r>
        </a:p>
      </dsp:txBody>
      <dsp:txXfrm>
        <a:off x="1378426" y="3046614"/>
        <a:ext cx="1485365" cy="1485365"/>
      </dsp:txXfrm>
    </dsp:sp>
    <dsp:sp modelId="{AC25DA98-7B4F-B84D-9C53-71D6F59EAE36}">
      <dsp:nvSpPr>
        <dsp:cNvPr id="0" name=""/>
        <dsp:cNvSpPr/>
      </dsp:nvSpPr>
      <dsp:spPr>
        <a:xfrm rot="18000000">
          <a:off x="2622375" y="2079254"/>
          <a:ext cx="562735" cy="7089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664580" y="2294147"/>
        <a:ext cx="393915" cy="42537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1D7F5-ED8C-5E4C-8F2B-8CDBA033BFAB}" type="datetimeFigureOut">
              <a:rPr lang="en-US" smtClean="0"/>
              <a:t>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5ABE1B-1236-694B-9992-86A9C39BBA9C}" type="slidenum">
              <a:rPr lang="en-US" smtClean="0"/>
              <a:t>‹#›</a:t>
            </a:fld>
            <a:endParaRPr lang="en-US"/>
          </a:p>
        </p:txBody>
      </p:sp>
    </p:spTree>
    <p:extLst>
      <p:ext uri="{BB962C8B-B14F-4D97-AF65-F5344CB8AC3E}">
        <p14:creationId xmlns:p14="http://schemas.microsoft.com/office/powerpoint/2010/main" val="4294007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self </a:t>
            </a:r>
          </a:p>
          <a:p>
            <a:r>
              <a:rPr lang="en-US" dirty="0"/>
              <a:t>PhD student at Utah State University, ITLS department researching games and language learning</a:t>
            </a:r>
          </a:p>
          <a:p>
            <a:r>
              <a:rPr lang="en-US" dirty="0"/>
              <a:t>Systematic review/exploring games and their utility in the L2 learning process</a:t>
            </a:r>
          </a:p>
          <a:p>
            <a:r>
              <a:rPr lang="en-US" dirty="0"/>
              <a:t>Feel free to offer suggestions/critiques</a:t>
            </a:r>
          </a:p>
        </p:txBody>
      </p:sp>
      <p:sp>
        <p:nvSpPr>
          <p:cNvPr id="4" name="Slide Number Placeholder 3"/>
          <p:cNvSpPr>
            <a:spLocks noGrp="1"/>
          </p:cNvSpPr>
          <p:nvPr>
            <p:ph type="sldNum" sz="quarter" idx="10"/>
          </p:nvPr>
        </p:nvSpPr>
        <p:spPr/>
        <p:txBody>
          <a:bodyPr/>
          <a:lstStyle/>
          <a:p>
            <a:fld id="{825ABE1B-1236-694B-9992-86A9C39BBA9C}" type="slidenum">
              <a:rPr lang="en-US" smtClean="0"/>
              <a:t>1</a:t>
            </a:fld>
            <a:endParaRPr lang="en-US"/>
          </a:p>
        </p:txBody>
      </p:sp>
    </p:spTree>
    <p:extLst>
      <p:ext uri="{BB962C8B-B14F-4D97-AF65-F5344CB8AC3E}">
        <p14:creationId xmlns:p14="http://schemas.microsoft.com/office/powerpoint/2010/main" val="2287056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studies surprise surprise have been positive…. Positive results get published</a:t>
            </a:r>
          </a:p>
          <a:p>
            <a:r>
              <a:rPr lang="en-US" dirty="0"/>
              <a:t>Two negative studies found that games can cause cognitive load overload….</a:t>
            </a:r>
          </a:p>
          <a:p>
            <a:endParaRPr lang="en-US" dirty="0"/>
          </a:p>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16</a:t>
            </a:fld>
            <a:endParaRPr lang="en-US"/>
          </a:p>
        </p:txBody>
      </p:sp>
    </p:spTree>
    <p:extLst>
      <p:ext uri="{BB962C8B-B14F-4D97-AF65-F5344CB8AC3E}">
        <p14:creationId xmlns:p14="http://schemas.microsoft.com/office/powerpoint/2010/main" val="2242277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17</a:t>
            </a:fld>
            <a:endParaRPr lang="en-US"/>
          </a:p>
        </p:txBody>
      </p:sp>
    </p:spTree>
    <p:extLst>
      <p:ext uri="{BB962C8B-B14F-4D97-AF65-F5344CB8AC3E}">
        <p14:creationId xmlns:p14="http://schemas.microsoft.com/office/powerpoint/2010/main" val="828670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games used, primarily RPG and Adventure games… RPG and Adventure are probably the easiest to ‘get into’</a:t>
            </a:r>
          </a:p>
        </p:txBody>
      </p:sp>
      <p:sp>
        <p:nvSpPr>
          <p:cNvPr id="4" name="Slide Number Placeholder 3"/>
          <p:cNvSpPr>
            <a:spLocks noGrp="1"/>
          </p:cNvSpPr>
          <p:nvPr>
            <p:ph type="sldNum" sz="quarter" idx="10"/>
          </p:nvPr>
        </p:nvSpPr>
        <p:spPr/>
        <p:txBody>
          <a:bodyPr/>
          <a:lstStyle/>
          <a:p>
            <a:fld id="{825ABE1B-1236-694B-9992-86A9C39BBA9C}" type="slidenum">
              <a:rPr lang="en-US" smtClean="0"/>
              <a:t>18</a:t>
            </a:fld>
            <a:endParaRPr lang="en-US"/>
          </a:p>
        </p:txBody>
      </p:sp>
    </p:spTree>
    <p:extLst>
      <p:ext uri="{BB962C8B-B14F-4D97-AF65-F5344CB8AC3E}">
        <p14:creationId xmlns:p14="http://schemas.microsoft.com/office/powerpoint/2010/main" val="386430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COTS vs EDU</a:t>
            </a:r>
          </a:p>
          <a:p>
            <a:r>
              <a:rPr lang="en-US" dirty="0"/>
              <a:t>Elementary studies only use EDU</a:t>
            </a:r>
          </a:p>
          <a:p>
            <a:r>
              <a:rPr lang="en-US" dirty="0"/>
              <a:t>COTS primarily focused on RPG</a:t>
            </a:r>
          </a:p>
          <a:p>
            <a:r>
              <a:rPr lang="en-US" dirty="0"/>
              <a:t>Drill and test big in the EDU games</a:t>
            </a:r>
          </a:p>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20</a:t>
            </a:fld>
            <a:endParaRPr lang="en-US"/>
          </a:p>
        </p:txBody>
      </p:sp>
    </p:spTree>
    <p:extLst>
      <p:ext uri="{BB962C8B-B14F-4D97-AF65-F5344CB8AC3E}">
        <p14:creationId xmlns:p14="http://schemas.microsoft.com/office/powerpoint/2010/main" val="267795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vs Class vs Wild</a:t>
            </a:r>
          </a:p>
        </p:txBody>
      </p:sp>
      <p:sp>
        <p:nvSpPr>
          <p:cNvPr id="4" name="Slide Number Placeholder 3"/>
          <p:cNvSpPr>
            <a:spLocks noGrp="1"/>
          </p:cNvSpPr>
          <p:nvPr>
            <p:ph type="sldNum" sz="quarter" idx="10"/>
          </p:nvPr>
        </p:nvSpPr>
        <p:spPr/>
        <p:txBody>
          <a:bodyPr/>
          <a:lstStyle/>
          <a:p>
            <a:fld id="{825ABE1B-1236-694B-9992-86A9C39BBA9C}" type="slidenum">
              <a:rPr lang="en-US" smtClean="0"/>
              <a:t>21</a:t>
            </a:fld>
            <a:endParaRPr lang="en-US"/>
          </a:p>
        </p:txBody>
      </p:sp>
    </p:spTree>
    <p:extLst>
      <p:ext uri="{BB962C8B-B14F-4D97-AF65-F5344CB8AC3E}">
        <p14:creationId xmlns:p14="http://schemas.microsoft.com/office/powerpoint/2010/main" val="11932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23</a:t>
            </a:fld>
            <a:endParaRPr lang="en-US"/>
          </a:p>
        </p:txBody>
      </p:sp>
    </p:spTree>
    <p:extLst>
      <p:ext uri="{BB962C8B-B14F-4D97-AF65-F5344CB8AC3E}">
        <p14:creationId xmlns:p14="http://schemas.microsoft.com/office/powerpoint/2010/main" val="3097709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24</a:t>
            </a:fld>
            <a:endParaRPr lang="en-US"/>
          </a:p>
        </p:txBody>
      </p:sp>
    </p:spTree>
    <p:extLst>
      <p:ext uri="{BB962C8B-B14F-4D97-AF65-F5344CB8AC3E}">
        <p14:creationId xmlns:p14="http://schemas.microsoft.com/office/powerpoint/2010/main" val="233685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It takes time to master game mechanics</a:t>
            </a:r>
          </a:p>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30</a:t>
            </a:fld>
            <a:endParaRPr lang="en-US"/>
          </a:p>
        </p:txBody>
      </p:sp>
    </p:spTree>
    <p:extLst>
      <p:ext uri="{BB962C8B-B14F-4D97-AF65-F5344CB8AC3E}">
        <p14:creationId xmlns:p14="http://schemas.microsoft.com/office/powerpoint/2010/main" val="3506024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32</a:t>
            </a:fld>
            <a:endParaRPr lang="en-US"/>
          </a:p>
        </p:txBody>
      </p:sp>
    </p:spTree>
    <p:extLst>
      <p:ext uri="{BB962C8B-B14F-4D97-AF65-F5344CB8AC3E}">
        <p14:creationId xmlns:p14="http://schemas.microsoft.com/office/powerpoint/2010/main" val="3397884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 game</a:t>
            </a:r>
          </a:p>
          <a:p>
            <a:r>
              <a:rPr lang="en-US" dirty="0"/>
              <a:t>Players can farm, raise animals, fish, meet people in the community, mine for material, craft items, fight baddies, and complete quests to make the world a better place. </a:t>
            </a:r>
          </a:p>
          <a:p>
            <a:r>
              <a:rPr lang="en-US" dirty="0"/>
              <a:t>Game is </a:t>
            </a:r>
            <a:r>
              <a:rPr lang="en-US" dirty="0" err="1"/>
              <a:t>moddable</a:t>
            </a:r>
            <a:endParaRPr lang="en-US" dirty="0"/>
          </a:p>
          <a:p>
            <a:r>
              <a:rPr lang="en-US" dirty="0"/>
              <a:t>Lots of languages </a:t>
            </a:r>
          </a:p>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33</a:t>
            </a:fld>
            <a:endParaRPr lang="en-US"/>
          </a:p>
        </p:txBody>
      </p:sp>
    </p:spTree>
    <p:extLst>
      <p:ext uri="{BB962C8B-B14F-4D97-AF65-F5344CB8AC3E}">
        <p14:creationId xmlns:p14="http://schemas.microsoft.com/office/powerpoint/2010/main" val="3345350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discussing what a game is…. Let’s look at why we play games…</a:t>
            </a:r>
          </a:p>
        </p:txBody>
      </p:sp>
      <p:sp>
        <p:nvSpPr>
          <p:cNvPr id="4" name="Slide Number Placeholder 3"/>
          <p:cNvSpPr>
            <a:spLocks noGrp="1"/>
          </p:cNvSpPr>
          <p:nvPr>
            <p:ph type="sldNum" sz="quarter" idx="10"/>
          </p:nvPr>
        </p:nvSpPr>
        <p:spPr/>
        <p:txBody>
          <a:bodyPr/>
          <a:lstStyle/>
          <a:p>
            <a:fld id="{825ABE1B-1236-694B-9992-86A9C39BBA9C}" type="slidenum">
              <a:rPr lang="en-US" smtClean="0"/>
              <a:t>3</a:t>
            </a:fld>
            <a:endParaRPr lang="en-US"/>
          </a:p>
        </p:txBody>
      </p:sp>
    </p:spTree>
    <p:extLst>
      <p:ext uri="{BB962C8B-B14F-4D97-AF65-F5344CB8AC3E}">
        <p14:creationId xmlns:p14="http://schemas.microsoft.com/office/powerpoint/2010/main" val="786139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like </a:t>
            </a:r>
            <a:r>
              <a:rPr lang="en-US" dirty="0" err="1"/>
              <a:t>minecraft</a:t>
            </a:r>
            <a:r>
              <a:rPr lang="en-US" dirty="0"/>
              <a:t> except more life-like</a:t>
            </a:r>
          </a:p>
          <a:p>
            <a:r>
              <a:rPr lang="en-US" dirty="0"/>
              <a:t>Also there is a goal added to this… asteroid is going to blow up the world in 30 days… you have to develop civilization without destroying the world. </a:t>
            </a:r>
          </a:p>
          <a:p>
            <a:r>
              <a:rPr lang="en-US" dirty="0"/>
              <a:t>You also build things, craft items, learn skills… but you must collaborate to do it. </a:t>
            </a:r>
          </a:p>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34</a:t>
            </a:fld>
            <a:endParaRPr lang="en-US"/>
          </a:p>
        </p:txBody>
      </p:sp>
    </p:spTree>
    <p:extLst>
      <p:ext uri="{BB962C8B-B14F-4D97-AF65-F5344CB8AC3E}">
        <p14:creationId xmlns:p14="http://schemas.microsoft.com/office/powerpoint/2010/main" val="995042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sandbox game in which players work together to build a home and survive… you collect materials, you explore, you craft items and progress through the game. </a:t>
            </a:r>
          </a:p>
        </p:txBody>
      </p:sp>
      <p:sp>
        <p:nvSpPr>
          <p:cNvPr id="4" name="Slide Number Placeholder 3"/>
          <p:cNvSpPr>
            <a:spLocks noGrp="1"/>
          </p:cNvSpPr>
          <p:nvPr>
            <p:ph type="sldNum" sz="quarter" idx="10"/>
          </p:nvPr>
        </p:nvSpPr>
        <p:spPr/>
        <p:txBody>
          <a:bodyPr/>
          <a:lstStyle/>
          <a:p>
            <a:fld id="{825ABE1B-1236-694B-9992-86A9C39BBA9C}" type="slidenum">
              <a:rPr lang="en-US" smtClean="0"/>
              <a:t>35</a:t>
            </a:fld>
            <a:endParaRPr lang="en-US"/>
          </a:p>
        </p:txBody>
      </p:sp>
    </p:spTree>
    <p:extLst>
      <p:ext uri="{BB962C8B-B14F-4D97-AF65-F5344CB8AC3E}">
        <p14:creationId xmlns:p14="http://schemas.microsoft.com/office/powerpoint/2010/main" val="2843275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game in which you manage a certain civilization, (e.g. America, Arabia, Austria, China, Egypt)</a:t>
            </a:r>
          </a:p>
          <a:p>
            <a:r>
              <a:rPr lang="en-US" dirty="0"/>
              <a:t>You are exposed to different people, items, government/political concepts associated with the civilizations… great for teaching history</a:t>
            </a:r>
          </a:p>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36</a:t>
            </a:fld>
            <a:endParaRPr lang="en-US"/>
          </a:p>
        </p:txBody>
      </p:sp>
    </p:spTree>
    <p:extLst>
      <p:ext uri="{BB962C8B-B14F-4D97-AF65-F5344CB8AC3E}">
        <p14:creationId xmlns:p14="http://schemas.microsoft.com/office/powerpoint/2010/main" val="319667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Older/more mature learners … it’s a little scary…</a:t>
            </a:r>
          </a:p>
        </p:txBody>
      </p:sp>
      <p:sp>
        <p:nvSpPr>
          <p:cNvPr id="4" name="Slide Number Placeholder 3"/>
          <p:cNvSpPr>
            <a:spLocks noGrp="1"/>
          </p:cNvSpPr>
          <p:nvPr>
            <p:ph type="sldNum" sz="quarter" idx="10"/>
          </p:nvPr>
        </p:nvSpPr>
        <p:spPr/>
        <p:txBody>
          <a:bodyPr/>
          <a:lstStyle/>
          <a:p>
            <a:fld id="{825ABE1B-1236-694B-9992-86A9C39BBA9C}" type="slidenum">
              <a:rPr lang="en-US" smtClean="0"/>
              <a:t>37</a:t>
            </a:fld>
            <a:endParaRPr lang="en-US"/>
          </a:p>
        </p:txBody>
      </p:sp>
    </p:spTree>
    <p:extLst>
      <p:ext uri="{BB962C8B-B14F-4D97-AF65-F5344CB8AC3E}">
        <p14:creationId xmlns:p14="http://schemas.microsoft.com/office/powerpoint/2010/main" val="3561676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Viking mythology and tradition</a:t>
            </a:r>
          </a:p>
          <a:p>
            <a:r>
              <a:rPr lang="en-US" dirty="0"/>
              <a:t>Take control of different  NPCs </a:t>
            </a:r>
          </a:p>
          <a:p>
            <a:r>
              <a:rPr lang="en-US" dirty="0"/>
              <a:t>Choices matter</a:t>
            </a:r>
          </a:p>
          <a:p>
            <a:r>
              <a:rPr lang="en-US" dirty="0"/>
              <a:t>Everyone has a different story</a:t>
            </a:r>
          </a:p>
          <a:p>
            <a:r>
              <a:rPr lang="en-US" dirty="0"/>
              <a:t>Mix between reading and battles</a:t>
            </a:r>
          </a:p>
          <a:p>
            <a:r>
              <a:rPr lang="en-US" dirty="0"/>
              <a:t>Single player</a:t>
            </a:r>
          </a:p>
        </p:txBody>
      </p:sp>
      <p:sp>
        <p:nvSpPr>
          <p:cNvPr id="4" name="Slide Number Placeholder 3"/>
          <p:cNvSpPr>
            <a:spLocks noGrp="1"/>
          </p:cNvSpPr>
          <p:nvPr>
            <p:ph type="sldNum" sz="quarter" idx="10"/>
          </p:nvPr>
        </p:nvSpPr>
        <p:spPr/>
        <p:txBody>
          <a:bodyPr/>
          <a:lstStyle/>
          <a:p>
            <a:fld id="{825ABE1B-1236-694B-9992-86A9C39BBA9C}" type="slidenum">
              <a:rPr lang="en-US" smtClean="0"/>
              <a:t>38</a:t>
            </a:fld>
            <a:endParaRPr lang="en-US"/>
          </a:p>
        </p:txBody>
      </p:sp>
    </p:spTree>
    <p:extLst>
      <p:ext uri="{BB962C8B-B14F-4D97-AF65-F5344CB8AC3E}">
        <p14:creationId xmlns:p14="http://schemas.microsoft.com/office/powerpoint/2010/main" val="1287353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a:t>
            </a:r>
          </a:p>
          <a:p>
            <a:r>
              <a:rPr lang="en-US" dirty="0"/>
              <a:t>Build a farm … learn vocabulary on farming materials and tools also learn vocabulary from random world events.</a:t>
            </a:r>
          </a:p>
          <a:p>
            <a:r>
              <a:rPr lang="en-US" dirty="0"/>
              <a:t> </a:t>
            </a:r>
          </a:p>
        </p:txBody>
      </p:sp>
      <p:sp>
        <p:nvSpPr>
          <p:cNvPr id="4" name="Slide Number Placeholder 3"/>
          <p:cNvSpPr>
            <a:spLocks noGrp="1"/>
          </p:cNvSpPr>
          <p:nvPr>
            <p:ph type="sldNum" sz="quarter" idx="10"/>
          </p:nvPr>
        </p:nvSpPr>
        <p:spPr/>
        <p:txBody>
          <a:bodyPr/>
          <a:lstStyle/>
          <a:p>
            <a:fld id="{825ABE1B-1236-694B-9992-86A9C39BBA9C}" type="slidenum">
              <a:rPr lang="en-US" smtClean="0"/>
              <a:t>39</a:t>
            </a:fld>
            <a:endParaRPr lang="en-US"/>
          </a:p>
        </p:txBody>
      </p:sp>
    </p:spTree>
    <p:extLst>
      <p:ext uri="{BB962C8B-B14F-4D97-AF65-F5344CB8AC3E}">
        <p14:creationId xmlns:p14="http://schemas.microsoft.com/office/powerpoint/2010/main" val="80804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simpler version of Civilization. Build an </a:t>
            </a:r>
            <a:r>
              <a:rPr lang="en-US" dirty="0" err="1"/>
              <a:t>empir.re</a:t>
            </a:r>
            <a:r>
              <a:rPr lang="en-US" dirty="0"/>
              <a:t> and expand… this is cool because it has local co-op or local </a:t>
            </a:r>
            <a:r>
              <a:rPr lang="en-US" dirty="0" err="1"/>
              <a:t>multiplay</a:t>
            </a:r>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40</a:t>
            </a:fld>
            <a:endParaRPr lang="en-US"/>
          </a:p>
        </p:txBody>
      </p:sp>
    </p:spTree>
    <p:extLst>
      <p:ext uri="{BB962C8B-B14F-4D97-AF65-F5344CB8AC3E}">
        <p14:creationId xmlns:p14="http://schemas.microsoft.com/office/powerpoint/2010/main" val="1020444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Create Groups/guilds</a:t>
            </a:r>
          </a:p>
          <a:p>
            <a:r>
              <a:rPr lang="en-US" dirty="0"/>
              <a:t>2. Turn off public chat</a:t>
            </a:r>
          </a:p>
          <a:p>
            <a:r>
              <a:rPr lang="en-US" dirty="0"/>
              <a:t>3. Designate certain quests for </a:t>
            </a:r>
            <a:r>
              <a:rPr lang="en-US" dirty="0" err="1"/>
              <a:t>hwk</a:t>
            </a:r>
            <a:r>
              <a:rPr lang="en-US" dirty="0"/>
              <a:t> assignments</a:t>
            </a:r>
          </a:p>
          <a:p>
            <a:r>
              <a:rPr lang="en-US" dirty="0"/>
              <a:t>4. Report to class adventures.</a:t>
            </a:r>
          </a:p>
        </p:txBody>
      </p:sp>
      <p:sp>
        <p:nvSpPr>
          <p:cNvPr id="4" name="Slide Number Placeholder 3"/>
          <p:cNvSpPr>
            <a:spLocks noGrp="1"/>
          </p:cNvSpPr>
          <p:nvPr>
            <p:ph type="sldNum" sz="quarter" idx="10"/>
          </p:nvPr>
        </p:nvSpPr>
        <p:spPr/>
        <p:txBody>
          <a:bodyPr/>
          <a:lstStyle/>
          <a:p>
            <a:fld id="{825ABE1B-1236-694B-9992-86A9C39BBA9C}" type="slidenum">
              <a:rPr lang="en-US" smtClean="0"/>
              <a:t>41</a:t>
            </a:fld>
            <a:endParaRPr lang="en-US"/>
          </a:p>
        </p:txBody>
      </p:sp>
    </p:spTree>
    <p:extLst>
      <p:ext uri="{BB962C8B-B14F-4D97-AF65-F5344CB8AC3E}">
        <p14:creationId xmlns:p14="http://schemas.microsoft.com/office/powerpoint/2010/main" val="1688895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learning environments – sandbox games</a:t>
            </a:r>
          </a:p>
          <a:p>
            <a:r>
              <a:rPr lang="en-US" dirty="0"/>
              <a:t>Meaningful interactions – communication is needed to accomplish a goal </a:t>
            </a:r>
          </a:p>
          <a:p>
            <a:r>
              <a:rPr lang="en-US" dirty="0"/>
              <a:t>Feedback – loss of life, equipment points, or gain points, equipment, life, etc. </a:t>
            </a:r>
          </a:p>
          <a:p>
            <a:endParaRPr lang="en-US" dirty="0"/>
          </a:p>
          <a:p>
            <a:r>
              <a:rPr lang="en-US" dirty="0"/>
              <a:t>Keep these ideas in mind as we discuss what is a game. </a:t>
            </a:r>
          </a:p>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5</a:t>
            </a:fld>
            <a:endParaRPr lang="en-US"/>
          </a:p>
        </p:txBody>
      </p:sp>
    </p:spTree>
    <p:extLst>
      <p:ext uri="{BB962C8B-B14F-4D97-AF65-F5344CB8AC3E}">
        <p14:creationId xmlns:p14="http://schemas.microsoft.com/office/powerpoint/2010/main" val="223637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Competition – most skillful wins, and usually always wins</a:t>
            </a:r>
          </a:p>
          <a:p>
            <a:r>
              <a:rPr lang="en-US" dirty="0"/>
              <a:t>Role play – end/beginning, no chance for failure, no obstacle to overcome… if you wish to participate then you participate… if not then done….</a:t>
            </a:r>
          </a:p>
          <a:p>
            <a:r>
              <a:rPr lang="en-US" dirty="0"/>
              <a:t>Second Life, Minecraft --- simulations but can be games…</a:t>
            </a:r>
          </a:p>
        </p:txBody>
      </p:sp>
      <p:sp>
        <p:nvSpPr>
          <p:cNvPr id="4" name="Slide Number Placeholder 3"/>
          <p:cNvSpPr>
            <a:spLocks noGrp="1"/>
          </p:cNvSpPr>
          <p:nvPr>
            <p:ph type="sldNum" sz="quarter" idx="10"/>
          </p:nvPr>
        </p:nvSpPr>
        <p:spPr/>
        <p:txBody>
          <a:bodyPr/>
          <a:lstStyle/>
          <a:p>
            <a:fld id="{825ABE1B-1236-694B-9992-86A9C39BBA9C}" type="slidenum">
              <a:rPr lang="en-US" smtClean="0"/>
              <a:t>6</a:t>
            </a:fld>
            <a:endParaRPr lang="en-US"/>
          </a:p>
        </p:txBody>
      </p:sp>
    </p:spTree>
    <p:extLst>
      <p:ext uri="{BB962C8B-B14F-4D97-AF65-F5344CB8AC3E}">
        <p14:creationId xmlns:p14="http://schemas.microsoft.com/office/powerpoint/2010/main" val="272786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randomness --- and no skill…..</a:t>
            </a:r>
          </a:p>
          <a:p>
            <a:r>
              <a:rPr lang="en-US" dirty="0"/>
              <a:t>Games often have a story/narrative to immerse the player and to give them direction or a goal (e.g. save the princess). </a:t>
            </a:r>
          </a:p>
        </p:txBody>
      </p:sp>
      <p:sp>
        <p:nvSpPr>
          <p:cNvPr id="4" name="Slide Number Placeholder 3"/>
          <p:cNvSpPr>
            <a:spLocks noGrp="1"/>
          </p:cNvSpPr>
          <p:nvPr>
            <p:ph type="sldNum" sz="quarter" idx="10"/>
          </p:nvPr>
        </p:nvSpPr>
        <p:spPr/>
        <p:txBody>
          <a:bodyPr/>
          <a:lstStyle/>
          <a:p>
            <a:fld id="{825ABE1B-1236-694B-9992-86A9C39BBA9C}" type="slidenum">
              <a:rPr lang="en-US" smtClean="0"/>
              <a:t>7</a:t>
            </a:fld>
            <a:endParaRPr lang="en-US"/>
          </a:p>
        </p:txBody>
      </p:sp>
    </p:spTree>
    <p:extLst>
      <p:ext uri="{BB962C8B-B14F-4D97-AF65-F5344CB8AC3E}">
        <p14:creationId xmlns:p14="http://schemas.microsoft.com/office/powerpoint/2010/main" val="1906279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Won or lost is defined loosely in that you can get better or worse… you can die or you can survive…</a:t>
            </a:r>
          </a:p>
          <a:p>
            <a:endParaRPr lang="en-US" dirty="0"/>
          </a:p>
        </p:txBody>
      </p:sp>
      <p:sp>
        <p:nvSpPr>
          <p:cNvPr id="4" name="Slide Number Placeholder 3"/>
          <p:cNvSpPr>
            <a:spLocks noGrp="1"/>
          </p:cNvSpPr>
          <p:nvPr>
            <p:ph type="sldNum" sz="quarter" idx="10"/>
          </p:nvPr>
        </p:nvSpPr>
        <p:spPr/>
        <p:txBody>
          <a:bodyPr/>
          <a:lstStyle/>
          <a:p>
            <a:fld id="{825ABE1B-1236-694B-9992-86A9C39BBA9C}" type="slidenum">
              <a:rPr lang="en-US" smtClean="0"/>
              <a:t>10</a:t>
            </a:fld>
            <a:endParaRPr lang="en-US"/>
          </a:p>
        </p:txBody>
      </p:sp>
    </p:spTree>
    <p:extLst>
      <p:ext uri="{BB962C8B-B14F-4D97-AF65-F5344CB8AC3E}">
        <p14:creationId xmlns:p14="http://schemas.microsoft.com/office/powerpoint/2010/main" val="1081176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researchers/educators are thinking about games</a:t>
            </a:r>
          </a:p>
        </p:txBody>
      </p:sp>
      <p:sp>
        <p:nvSpPr>
          <p:cNvPr id="4" name="Slide Number Placeholder 3"/>
          <p:cNvSpPr>
            <a:spLocks noGrp="1"/>
          </p:cNvSpPr>
          <p:nvPr>
            <p:ph type="sldNum" sz="quarter" idx="10"/>
          </p:nvPr>
        </p:nvSpPr>
        <p:spPr/>
        <p:txBody>
          <a:bodyPr/>
          <a:lstStyle/>
          <a:p>
            <a:fld id="{825ABE1B-1236-694B-9992-86A9C39BBA9C}" type="slidenum">
              <a:rPr lang="en-US" smtClean="0"/>
              <a:t>12</a:t>
            </a:fld>
            <a:endParaRPr lang="en-US"/>
          </a:p>
        </p:txBody>
      </p:sp>
    </p:spTree>
    <p:extLst>
      <p:ext uri="{BB962C8B-B14F-4D97-AF65-F5344CB8AC3E}">
        <p14:creationId xmlns:p14="http://schemas.microsoft.com/office/powerpoint/2010/main" val="3010868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because people are realizing the value, but because creating games is become easier, we can mod games, we can collect data in games easier. </a:t>
            </a:r>
          </a:p>
        </p:txBody>
      </p:sp>
      <p:sp>
        <p:nvSpPr>
          <p:cNvPr id="4" name="Slide Number Placeholder 3"/>
          <p:cNvSpPr>
            <a:spLocks noGrp="1"/>
          </p:cNvSpPr>
          <p:nvPr>
            <p:ph type="sldNum" sz="quarter" idx="10"/>
          </p:nvPr>
        </p:nvSpPr>
        <p:spPr/>
        <p:txBody>
          <a:bodyPr/>
          <a:lstStyle/>
          <a:p>
            <a:fld id="{825ABE1B-1236-694B-9992-86A9C39BBA9C}" type="slidenum">
              <a:rPr lang="en-US" smtClean="0"/>
              <a:t>14</a:t>
            </a:fld>
            <a:endParaRPr lang="en-US"/>
          </a:p>
        </p:txBody>
      </p:sp>
    </p:spTree>
    <p:extLst>
      <p:ext uri="{BB962C8B-B14F-4D97-AF65-F5344CB8AC3E}">
        <p14:creationId xmlns:p14="http://schemas.microsoft.com/office/powerpoint/2010/main" val="319197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games are in English… recently more and more games are being translated into other games.</a:t>
            </a:r>
          </a:p>
        </p:txBody>
      </p:sp>
      <p:sp>
        <p:nvSpPr>
          <p:cNvPr id="4" name="Slide Number Placeholder 3"/>
          <p:cNvSpPr>
            <a:spLocks noGrp="1"/>
          </p:cNvSpPr>
          <p:nvPr>
            <p:ph type="sldNum" sz="quarter" idx="10"/>
          </p:nvPr>
        </p:nvSpPr>
        <p:spPr/>
        <p:txBody>
          <a:bodyPr/>
          <a:lstStyle/>
          <a:p>
            <a:fld id="{825ABE1B-1236-694B-9992-86A9C39BBA9C}" type="slidenum">
              <a:rPr lang="en-US" smtClean="0"/>
              <a:t>15</a:t>
            </a:fld>
            <a:endParaRPr lang="en-US"/>
          </a:p>
        </p:txBody>
      </p:sp>
    </p:spTree>
    <p:extLst>
      <p:ext uri="{BB962C8B-B14F-4D97-AF65-F5344CB8AC3E}">
        <p14:creationId xmlns:p14="http://schemas.microsoft.com/office/powerpoint/2010/main" val="2628255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F580-0D7B-624E-B741-7E10455A07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35EF41-EAE7-8B45-9BBF-7020CB5C73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DA7ABB-0626-C447-A3DB-E142C562F0B8}"/>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5" name="Footer Placeholder 4">
            <a:extLst>
              <a:ext uri="{FF2B5EF4-FFF2-40B4-BE49-F238E27FC236}">
                <a16:creationId xmlns:a16="http://schemas.microsoft.com/office/drawing/2014/main" id="{4CA1FF8E-30E8-4B41-AD02-7FA837286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9EFE3-0EE4-FB4A-B1D7-230A1B2728CB}"/>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3877314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15B4-223D-324E-9414-752081AC5B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D4D094-43B0-B84F-ACAB-2D0776E874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12408-3D15-4142-92E5-6D03CB1406F9}"/>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5" name="Footer Placeholder 4">
            <a:extLst>
              <a:ext uri="{FF2B5EF4-FFF2-40B4-BE49-F238E27FC236}">
                <a16:creationId xmlns:a16="http://schemas.microsoft.com/office/drawing/2014/main" id="{EDB21C21-7ACA-8C40-9D98-F00232588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E7861-38AC-D94A-B0F6-E6E63482DD1D}"/>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582400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AD3733-D282-1B44-A01E-0FB8A095AB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DFD0EF-4161-6B4A-A657-79575A6FE8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2A49D-E91E-6048-AD1F-98506F3581A0}"/>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5" name="Footer Placeholder 4">
            <a:extLst>
              <a:ext uri="{FF2B5EF4-FFF2-40B4-BE49-F238E27FC236}">
                <a16:creationId xmlns:a16="http://schemas.microsoft.com/office/drawing/2014/main" id="{9ED377F1-51B7-E740-A116-375C4312D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F77F3-3229-254D-B2E9-93297CCA38EB}"/>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112494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6FEA-1EF5-2649-8EC0-38917A27C4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F9FA2-CFBD-5846-B435-A18742BB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07D5B-6FA8-CE4C-9443-26A75F0BC280}"/>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5" name="Footer Placeholder 4">
            <a:extLst>
              <a:ext uri="{FF2B5EF4-FFF2-40B4-BE49-F238E27FC236}">
                <a16:creationId xmlns:a16="http://schemas.microsoft.com/office/drawing/2014/main" id="{52CCA6AE-DD5B-D843-A887-F15B28C5E6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6CD76-13F6-AE40-98A4-733945EF9A5B}"/>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100769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D5FE-2151-7844-B19D-05A2697D89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F3B209-170D-7E42-853A-FA14D89248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6C8C4D-7A31-BC47-9E1B-C282F4510E7D}"/>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5" name="Footer Placeholder 4">
            <a:extLst>
              <a:ext uri="{FF2B5EF4-FFF2-40B4-BE49-F238E27FC236}">
                <a16:creationId xmlns:a16="http://schemas.microsoft.com/office/drawing/2014/main" id="{16A27485-FBDB-DE41-8305-916055B03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CE041-97B7-094A-A386-C8D2FE54EB47}"/>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2839768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508F-555C-0647-9184-C5600EB334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E1BDAB-D39C-044C-A2E2-5AF189E59ED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441A6F-8C3B-8040-B00F-600D7E28F98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60037-EDD4-7C4A-AE9C-1FCBC3078321}"/>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6" name="Footer Placeholder 5">
            <a:extLst>
              <a:ext uri="{FF2B5EF4-FFF2-40B4-BE49-F238E27FC236}">
                <a16:creationId xmlns:a16="http://schemas.microsoft.com/office/drawing/2014/main" id="{417FDD54-7F86-F34B-BFC8-93D737791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024E75-821A-C246-B199-E7591EA1609A}"/>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636573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6BC38-F335-3F49-BCD9-107E55B2AD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DF5175-8ED7-AA4E-BE06-006431B294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396E81-EFB1-3B4D-B8C9-074877E8465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91EA34-A858-244C-BFC7-C10BF1F135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8AA9AF-1BFC-0E45-89E5-3E2C1E9CD22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673289-4E23-E84A-BAC4-98424E8A767B}"/>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8" name="Footer Placeholder 7">
            <a:extLst>
              <a:ext uri="{FF2B5EF4-FFF2-40B4-BE49-F238E27FC236}">
                <a16:creationId xmlns:a16="http://schemas.microsoft.com/office/drawing/2014/main" id="{73737BF8-20F2-7642-A067-3E9E866907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8F866C-2F2B-EF4A-AAB7-A1D21ED4FD84}"/>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113350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B272-FC72-5F42-B6AC-9CF7B7A78B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E32D75-B566-AC40-9BA7-502F80EB1494}"/>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4" name="Footer Placeholder 3">
            <a:extLst>
              <a:ext uri="{FF2B5EF4-FFF2-40B4-BE49-F238E27FC236}">
                <a16:creationId xmlns:a16="http://schemas.microsoft.com/office/drawing/2014/main" id="{B08B3D51-80CA-A948-8107-2F12E59563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28EEC6-F6E1-7145-8839-55A35277807C}"/>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250948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89C44-C86A-C441-BB91-DA5AD143FE80}"/>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3" name="Footer Placeholder 2">
            <a:extLst>
              <a:ext uri="{FF2B5EF4-FFF2-40B4-BE49-F238E27FC236}">
                <a16:creationId xmlns:a16="http://schemas.microsoft.com/office/drawing/2014/main" id="{B5497FA3-4D05-5B48-804F-EC808BC191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0E83C2-9423-1145-A5C2-C41A6FC8BE6C}"/>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261619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A165-9A17-6F42-B262-6B73BC89B1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74C596-D216-5342-9886-1F6C0D751E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AF0578-0429-044D-96F4-5921B607B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D9ACD2-77BC-E54A-A708-648E59CB5B96}"/>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6" name="Footer Placeholder 5">
            <a:extLst>
              <a:ext uri="{FF2B5EF4-FFF2-40B4-BE49-F238E27FC236}">
                <a16:creationId xmlns:a16="http://schemas.microsoft.com/office/drawing/2014/main" id="{745A7883-4F2C-2047-A875-E64A9A123F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54C68D-C814-DD44-BC22-C4C6EE020B8C}"/>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1642956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5111-C204-C74A-97F0-6EFDA080D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39FEC5-4764-ED44-8BE6-93A2BA7A4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3310D0-F233-CF49-AF36-E87DE74A1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4B35A8-71D7-9246-B626-9017FFC46F10}"/>
              </a:ext>
            </a:extLst>
          </p:cNvPr>
          <p:cNvSpPr>
            <a:spLocks noGrp="1"/>
          </p:cNvSpPr>
          <p:nvPr>
            <p:ph type="dt" sz="half" idx="10"/>
          </p:nvPr>
        </p:nvSpPr>
        <p:spPr/>
        <p:txBody>
          <a:bodyPr/>
          <a:lstStyle/>
          <a:p>
            <a:fld id="{F528EC8E-B12B-1043-BA58-35ED41019D6B}" type="datetimeFigureOut">
              <a:rPr lang="en-US" smtClean="0"/>
              <a:t>2/15/18</a:t>
            </a:fld>
            <a:endParaRPr lang="en-US"/>
          </a:p>
        </p:txBody>
      </p:sp>
      <p:sp>
        <p:nvSpPr>
          <p:cNvPr id="6" name="Footer Placeholder 5">
            <a:extLst>
              <a:ext uri="{FF2B5EF4-FFF2-40B4-BE49-F238E27FC236}">
                <a16:creationId xmlns:a16="http://schemas.microsoft.com/office/drawing/2014/main" id="{869BB4A1-BCE7-B34D-9BC6-9D4AFAF43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55460-AD4E-874D-8E4C-47D2D3C50E4B}"/>
              </a:ext>
            </a:extLst>
          </p:cNvPr>
          <p:cNvSpPr>
            <a:spLocks noGrp="1"/>
          </p:cNvSpPr>
          <p:nvPr>
            <p:ph type="sldNum" sz="quarter" idx="12"/>
          </p:nvPr>
        </p:nvSpPr>
        <p:spPr/>
        <p:txBody>
          <a:bodyPr/>
          <a:lstStyle/>
          <a:p>
            <a:fld id="{59D3B340-F755-0941-9D94-A35BC5072BBE}" type="slidenum">
              <a:rPr lang="en-US" smtClean="0"/>
              <a:t>‹#›</a:t>
            </a:fld>
            <a:endParaRPr lang="en-US"/>
          </a:p>
        </p:txBody>
      </p:sp>
    </p:spTree>
    <p:extLst>
      <p:ext uri="{BB962C8B-B14F-4D97-AF65-F5344CB8AC3E}">
        <p14:creationId xmlns:p14="http://schemas.microsoft.com/office/powerpoint/2010/main" val="568021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3D72ED-5656-CC48-89F2-B81196F64E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C00280-7899-0947-AF2B-582349B0B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02EFF-E79E-BB44-A294-7CFD2B8ED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8EC8E-B12B-1043-BA58-35ED41019D6B}" type="datetimeFigureOut">
              <a:rPr lang="en-US" smtClean="0"/>
              <a:t>2/15/18</a:t>
            </a:fld>
            <a:endParaRPr lang="en-US"/>
          </a:p>
        </p:txBody>
      </p:sp>
      <p:sp>
        <p:nvSpPr>
          <p:cNvPr id="5" name="Footer Placeholder 4">
            <a:extLst>
              <a:ext uri="{FF2B5EF4-FFF2-40B4-BE49-F238E27FC236}">
                <a16:creationId xmlns:a16="http://schemas.microsoft.com/office/drawing/2014/main" id="{024137C5-3FF1-934A-A00A-60055A4368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405C8D-6078-314D-9EBE-CE23B3D88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3B340-F755-0941-9D94-A35BC5072BBE}" type="slidenum">
              <a:rPr lang="en-US" smtClean="0"/>
              <a:t>‹#›</a:t>
            </a:fld>
            <a:endParaRPr lang="en-US"/>
          </a:p>
        </p:txBody>
      </p:sp>
    </p:spTree>
    <p:extLst>
      <p:ext uri="{BB962C8B-B14F-4D97-AF65-F5344CB8AC3E}">
        <p14:creationId xmlns:p14="http://schemas.microsoft.com/office/powerpoint/2010/main" val="426197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tiff"/><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tiff"/><Relationship Id="rId4" Type="http://schemas.openxmlformats.org/officeDocument/2006/relationships/image" Target="../media/image38.tiff"/></Relationships>
</file>

<file path=ppt/slides/_rels/slide3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41.tiff"/></Relationships>
</file>

<file path=ppt/slides/_rels/slide3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41.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55.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s>
</file>

<file path=ppt/slides/_rels/slide4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hyperlink" Target="mailto:frdbrick@gmail.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2D7E-5B4E-3741-ACC4-729D52258E82}"/>
              </a:ext>
            </a:extLst>
          </p:cNvPr>
          <p:cNvSpPr>
            <a:spLocks noGrp="1"/>
          </p:cNvSpPr>
          <p:nvPr>
            <p:ph type="ctrTitle"/>
          </p:nvPr>
        </p:nvSpPr>
        <p:spPr/>
        <p:txBody>
          <a:bodyPr/>
          <a:lstStyle/>
          <a:p>
            <a:r>
              <a:rPr lang="en-US" dirty="0"/>
              <a:t>Using digital games in the language classroom</a:t>
            </a:r>
          </a:p>
        </p:txBody>
      </p:sp>
      <p:sp>
        <p:nvSpPr>
          <p:cNvPr id="3" name="Subtitle 2">
            <a:extLst>
              <a:ext uri="{FF2B5EF4-FFF2-40B4-BE49-F238E27FC236}">
                <a16:creationId xmlns:a16="http://schemas.microsoft.com/office/drawing/2014/main" id="{48AF4146-6607-E243-9BF4-CED48D75189F}"/>
              </a:ext>
            </a:extLst>
          </p:cNvPr>
          <p:cNvSpPr>
            <a:spLocks noGrp="1"/>
          </p:cNvSpPr>
          <p:nvPr>
            <p:ph type="subTitle" idx="1"/>
          </p:nvPr>
        </p:nvSpPr>
        <p:spPr/>
        <p:txBody>
          <a:bodyPr/>
          <a:lstStyle/>
          <a:p>
            <a:r>
              <a:rPr lang="en-US" dirty="0"/>
              <a:t>Frederick J. Poole</a:t>
            </a:r>
          </a:p>
          <a:p>
            <a:pPr>
              <a:lnSpc>
                <a:spcPct val="100000"/>
              </a:lnSpc>
              <a:spcBef>
                <a:spcPts val="0"/>
              </a:spcBef>
            </a:pPr>
            <a:r>
              <a:rPr lang="en-US" dirty="0"/>
              <a:t>Doctoral Student</a:t>
            </a:r>
          </a:p>
          <a:p>
            <a:pPr>
              <a:lnSpc>
                <a:spcPct val="100000"/>
              </a:lnSpc>
              <a:spcBef>
                <a:spcPts val="0"/>
              </a:spcBef>
            </a:pPr>
            <a:r>
              <a:rPr lang="en-US" dirty="0"/>
              <a:t>Instructional Technology and Learning Sciences</a:t>
            </a:r>
          </a:p>
          <a:p>
            <a:endParaRPr lang="en-US" dirty="0"/>
          </a:p>
        </p:txBody>
      </p:sp>
      <p:pic>
        <p:nvPicPr>
          <p:cNvPr id="4" name="Picture 3" descr="http://upload.wikimedia.org/wikipedia/en/thumb/1/19/Utah_State_University_Logo.svg/1280px-Utah_State_University_Logo.svg.png">
            <a:extLst>
              <a:ext uri="{FF2B5EF4-FFF2-40B4-BE49-F238E27FC236}">
                <a16:creationId xmlns:a16="http://schemas.microsoft.com/office/drawing/2014/main" id="{BEE37069-6B4D-E441-A74A-D684CC8B5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80314"/>
            <a:ext cx="5610156" cy="2500094"/>
          </a:xfrm>
          <a:prstGeom prst="rect">
            <a:avLst/>
          </a:prstGeom>
          <a:noFill/>
          <a:scene3d>
            <a:camera prst="orthographicFront">
              <a:rot lat="0" lon="19799991" rev="0"/>
            </a:camera>
            <a:lightRig rig="threePt" dir="t"/>
          </a:scene3d>
          <a:sp3d>
            <a:bevelT prst="angle"/>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938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E05CC3-EB0F-2D4D-BE50-F959180233A9}"/>
              </a:ext>
            </a:extLst>
          </p:cNvPr>
          <p:cNvPicPr>
            <a:picLocks noChangeAspect="1"/>
          </p:cNvPicPr>
          <p:nvPr/>
        </p:nvPicPr>
        <p:blipFill>
          <a:blip r:embed="rId3"/>
          <a:stretch>
            <a:fillRect/>
          </a:stretch>
        </p:blipFill>
        <p:spPr>
          <a:xfrm>
            <a:off x="7495540" y="3321347"/>
            <a:ext cx="4281778" cy="2844101"/>
          </a:xfrm>
          <a:prstGeom prst="rect">
            <a:avLst/>
          </a:prstGeom>
        </p:spPr>
      </p:pic>
      <p:sp>
        <p:nvSpPr>
          <p:cNvPr id="2" name="Title 1">
            <a:extLst>
              <a:ext uri="{FF2B5EF4-FFF2-40B4-BE49-F238E27FC236}">
                <a16:creationId xmlns:a16="http://schemas.microsoft.com/office/drawing/2014/main" id="{A3927831-5B29-A74B-B695-CF7B92F9A7A3}"/>
              </a:ext>
            </a:extLst>
          </p:cNvPr>
          <p:cNvSpPr>
            <a:spLocks noGrp="1"/>
          </p:cNvSpPr>
          <p:nvPr>
            <p:ph type="title"/>
          </p:nvPr>
        </p:nvSpPr>
        <p:spPr>
          <a:xfrm>
            <a:off x="874776" y="0"/>
            <a:ext cx="10515600" cy="1325563"/>
          </a:xfrm>
        </p:spPr>
        <p:txBody>
          <a:bodyPr/>
          <a:lstStyle/>
          <a:p>
            <a:r>
              <a:rPr lang="en-US" dirty="0"/>
              <a:t>Game Definition: My Two-Thirds Compromise</a:t>
            </a:r>
          </a:p>
        </p:txBody>
      </p:sp>
      <p:graphicFrame>
        <p:nvGraphicFramePr>
          <p:cNvPr id="4" name="Diagram 3">
            <a:extLst>
              <a:ext uri="{FF2B5EF4-FFF2-40B4-BE49-F238E27FC236}">
                <a16:creationId xmlns:a16="http://schemas.microsoft.com/office/drawing/2014/main" id="{18D1CB77-2FF8-6947-BDD0-7F6C82301932}"/>
              </a:ext>
            </a:extLst>
          </p:cNvPr>
          <p:cNvGraphicFramePr/>
          <p:nvPr>
            <p:extLst>
              <p:ext uri="{D42A27DB-BD31-4B8C-83A1-F6EECF244321}">
                <p14:modId xmlns:p14="http://schemas.microsoft.com/office/powerpoint/2010/main" val="1347483419"/>
              </p:ext>
            </p:extLst>
          </p:nvPr>
        </p:nvGraphicFramePr>
        <p:xfrm>
          <a:off x="1629664" y="1325563"/>
          <a:ext cx="7404608" cy="48398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8122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EE1D-C931-334B-91AC-AC6D98A14BCB}"/>
              </a:ext>
            </a:extLst>
          </p:cNvPr>
          <p:cNvSpPr>
            <a:spLocks noGrp="1"/>
          </p:cNvSpPr>
          <p:nvPr>
            <p:ph type="title"/>
          </p:nvPr>
        </p:nvSpPr>
        <p:spPr/>
        <p:txBody>
          <a:bodyPr/>
          <a:lstStyle/>
          <a:p>
            <a:r>
              <a:rPr lang="en-US" dirty="0"/>
              <a:t>Applying the Definition</a:t>
            </a:r>
          </a:p>
        </p:txBody>
      </p:sp>
      <p:pic>
        <p:nvPicPr>
          <p:cNvPr id="6" name="Picture 5">
            <a:extLst>
              <a:ext uri="{FF2B5EF4-FFF2-40B4-BE49-F238E27FC236}">
                <a16:creationId xmlns:a16="http://schemas.microsoft.com/office/drawing/2014/main" id="{3E54D070-BDCF-0A46-B22F-9B1FC2559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232" y="1293777"/>
            <a:ext cx="7878233" cy="5564223"/>
          </a:xfrm>
          <a:prstGeom prst="rect">
            <a:avLst/>
          </a:prstGeom>
        </p:spPr>
      </p:pic>
    </p:spTree>
    <p:extLst>
      <p:ext uri="{BB962C8B-B14F-4D97-AF65-F5344CB8AC3E}">
        <p14:creationId xmlns:p14="http://schemas.microsoft.com/office/powerpoint/2010/main" val="353894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343A70-A509-8549-87D8-68E3AAB484A8}"/>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3700" kern="1200" dirty="0">
                <a:solidFill>
                  <a:schemeClr val="bg2"/>
                </a:solidFill>
                <a:latin typeface="+mj-lt"/>
                <a:ea typeface="+mj-ea"/>
                <a:cs typeface="+mj-cs"/>
              </a:rPr>
              <a:t>What has research done with games?</a:t>
            </a:r>
          </a:p>
        </p:txBody>
      </p:sp>
    </p:spTree>
    <p:extLst>
      <p:ext uri="{BB962C8B-B14F-4D97-AF65-F5344CB8AC3E}">
        <p14:creationId xmlns:p14="http://schemas.microsoft.com/office/powerpoint/2010/main" val="22785098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424E4-A197-0E43-936F-10B23D9CBBE4}"/>
              </a:ext>
            </a:extLst>
          </p:cNvPr>
          <p:cNvPicPr>
            <a:picLocks noChangeAspect="1"/>
          </p:cNvPicPr>
          <p:nvPr/>
        </p:nvPicPr>
        <p:blipFill>
          <a:blip r:embed="rId2"/>
          <a:stretch>
            <a:fillRect/>
          </a:stretch>
        </p:blipFill>
        <p:spPr>
          <a:xfrm>
            <a:off x="9813923" y="-1"/>
            <a:ext cx="2400301" cy="2400301"/>
          </a:xfrm>
          <a:prstGeom prst="rect">
            <a:avLst/>
          </a:prstGeom>
          <a:effectLst>
            <a:softEdge rad="266700"/>
          </a:effectLst>
        </p:spPr>
      </p:pic>
      <p:sp>
        <p:nvSpPr>
          <p:cNvPr id="2" name="Title 1">
            <a:extLst>
              <a:ext uri="{FF2B5EF4-FFF2-40B4-BE49-F238E27FC236}">
                <a16:creationId xmlns:a16="http://schemas.microsoft.com/office/drawing/2014/main" id="{514BD272-F00B-3043-9A39-11A545A339E5}"/>
              </a:ext>
            </a:extLst>
          </p:cNvPr>
          <p:cNvSpPr>
            <a:spLocks noGrp="1"/>
          </p:cNvSpPr>
          <p:nvPr>
            <p:ph type="title"/>
          </p:nvPr>
        </p:nvSpPr>
        <p:spPr/>
        <p:txBody>
          <a:bodyPr/>
          <a:lstStyle/>
          <a:p>
            <a:r>
              <a:rPr lang="en-US" dirty="0"/>
              <a:t>Systematic Review	</a:t>
            </a:r>
          </a:p>
        </p:txBody>
      </p:sp>
      <p:sp>
        <p:nvSpPr>
          <p:cNvPr id="3" name="Content Placeholder 2">
            <a:extLst>
              <a:ext uri="{FF2B5EF4-FFF2-40B4-BE49-F238E27FC236}">
                <a16:creationId xmlns:a16="http://schemas.microsoft.com/office/drawing/2014/main" id="{52FEC152-EE64-8345-B4DE-45ACECCC96CC}"/>
              </a:ext>
            </a:extLst>
          </p:cNvPr>
          <p:cNvSpPr>
            <a:spLocks noGrp="1"/>
          </p:cNvSpPr>
          <p:nvPr>
            <p:ph idx="1"/>
          </p:nvPr>
        </p:nvSpPr>
        <p:spPr>
          <a:xfrm>
            <a:off x="838200" y="1825625"/>
            <a:ext cx="10191750" cy="4351338"/>
          </a:xfrm>
        </p:spPr>
        <p:txBody>
          <a:bodyPr>
            <a:normAutofit lnSpcReduction="10000"/>
          </a:bodyPr>
          <a:lstStyle/>
          <a:p>
            <a:r>
              <a:rPr lang="en-US" sz="3600" dirty="0"/>
              <a:t>78 studies reviewed that conducted research on Second Language Learning using Digital Games</a:t>
            </a:r>
          </a:p>
          <a:p>
            <a:r>
              <a:rPr lang="en-US" sz="3600" dirty="0"/>
              <a:t>**DISCLAIMER– I have nothing against physical games.</a:t>
            </a:r>
          </a:p>
          <a:p>
            <a:r>
              <a:rPr lang="en-US" sz="3600" dirty="0"/>
              <a:t>Studies were coded by year, language, methodology, research focus, type of assessments, gaming environment, type of games used, game supports, platform, and whether or not the game was played individually or in a group. </a:t>
            </a:r>
          </a:p>
        </p:txBody>
      </p:sp>
    </p:spTree>
    <p:extLst>
      <p:ext uri="{BB962C8B-B14F-4D97-AF65-F5344CB8AC3E}">
        <p14:creationId xmlns:p14="http://schemas.microsoft.com/office/powerpoint/2010/main" val="325588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8A76-5396-2745-AF53-0FC17477CFB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EB07A34-5508-1441-B85E-82C4434D92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851" y="232505"/>
            <a:ext cx="11346414" cy="6527372"/>
          </a:xfrm>
        </p:spPr>
      </p:pic>
    </p:spTree>
    <p:extLst>
      <p:ext uri="{BB962C8B-B14F-4D97-AF65-F5344CB8AC3E}">
        <p14:creationId xmlns:p14="http://schemas.microsoft.com/office/powerpoint/2010/main" val="3786177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CABFCC-4FCE-7244-83E5-CEE7D4DDD4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5464" y="-1"/>
            <a:ext cx="9935936" cy="6850693"/>
          </a:xfrm>
        </p:spPr>
      </p:pic>
    </p:spTree>
    <p:extLst>
      <p:ext uri="{BB962C8B-B14F-4D97-AF65-F5344CB8AC3E}">
        <p14:creationId xmlns:p14="http://schemas.microsoft.com/office/powerpoint/2010/main" val="1439740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D7AC-C4CB-EA4E-A2D4-30549789D3A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785E7E-0DFE-874E-939C-E05E1EDF64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6820" y="178511"/>
            <a:ext cx="10758359" cy="6329191"/>
          </a:xfrm>
        </p:spPr>
      </p:pic>
    </p:spTree>
    <p:extLst>
      <p:ext uri="{BB962C8B-B14F-4D97-AF65-F5344CB8AC3E}">
        <p14:creationId xmlns:p14="http://schemas.microsoft.com/office/powerpoint/2010/main" val="2887638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9ED905-CFFC-D645-9069-02BCAB240A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02336"/>
            <a:ext cx="12213310" cy="5321808"/>
          </a:xfrm>
        </p:spPr>
      </p:pic>
    </p:spTree>
    <p:extLst>
      <p:ext uri="{BB962C8B-B14F-4D97-AF65-F5344CB8AC3E}">
        <p14:creationId xmlns:p14="http://schemas.microsoft.com/office/powerpoint/2010/main" val="3177632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F528B2-CC28-7B4A-9087-7B1A4E1F40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00010" cy="6741763"/>
          </a:xfrm>
        </p:spPr>
      </p:pic>
    </p:spTree>
    <p:extLst>
      <p:ext uri="{BB962C8B-B14F-4D97-AF65-F5344CB8AC3E}">
        <p14:creationId xmlns:p14="http://schemas.microsoft.com/office/powerpoint/2010/main" val="3992210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716C3D-44E4-4345-A664-5FFBB6A93D39}"/>
              </a:ext>
            </a:extLst>
          </p:cNvPr>
          <p:cNvSpPr>
            <a:spLocks noGrp="1"/>
          </p:cNvSpPr>
          <p:nvPr>
            <p:ph idx="1"/>
          </p:nvPr>
        </p:nvSpPr>
        <p:spPr>
          <a:xfrm>
            <a:off x="838200" y="340242"/>
            <a:ext cx="10515600" cy="5836721"/>
          </a:xfrm>
        </p:spPr>
        <p:txBody>
          <a:bodyPr numCol="2">
            <a:normAutofit fontScale="85000" lnSpcReduction="20000"/>
          </a:bodyPr>
          <a:lstStyle/>
          <a:p>
            <a:r>
              <a:rPr lang="en-US" dirty="0"/>
              <a:t>Action</a:t>
            </a:r>
          </a:p>
          <a:p>
            <a:pPr lvl="1"/>
            <a:r>
              <a:rPr lang="en-US" dirty="0"/>
              <a:t>Platform games (e.g. Mario)</a:t>
            </a:r>
          </a:p>
          <a:p>
            <a:pPr lvl="1"/>
            <a:r>
              <a:rPr lang="en-US" dirty="0"/>
              <a:t>Shooter games (e.g. Half-Life)</a:t>
            </a:r>
          </a:p>
          <a:p>
            <a:pPr lvl="1"/>
            <a:r>
              <a:rPr lang="en-US" dirty="0"/>
              <a:t>Fighting games (e.g. Batman: </a:t>
            </a:r>
            <a:r>
              <a:rPr lang="en-US" dirty="0" err="1"/>
              <a:t>Arkham</a:t>
            </a:r>
            <a:r>
              <a:rPr lang="en-US" dirty="0"/>
              <a:t> City)</a:t>
            </a:r>
          </a:p>
          <a:p>
            <a:pPr lvl="1"/>
            <a:r>
              <a:rPr lang="en-US" dirty="0"/>
              <a:t>Stealth games (e.g. Shadow Tactics)</a:t>
            </a:r>
          </a:p>
          <a:p>
            <a:pPr lvl="1"/>
            <a:r>
              <a:rPr lang="en-US" dirty="0"/>
              <a:t>Survival Games (e.g. Left 4 Dead)</a:t>
            </a:r>
          </a:p>
          <a:p>
            <a:pPr lvl="1"/>
            <a:r>
              <a:rPr lang="en-US" dirty="0"/>
              <a:t>Rhythm Games (e.g. Parra the Rapper 2)</a:t>
            </a:r>
          </a:p>
          <a:p>
            <a:pPr lvl="0"/>
            <a:r>
              <a:rPr lang="en-US" dirty="0"/>
              <a:t>Adventure</a:t>
            </a:r>
          </a:p>
          <a:p>
            <a:pPr lvl="1"/>
            <a:r>
              <a:rPr lang="en-US" dirty="0"/>
              <a:t>Text Adventures (e.g. Banner Saga, Oregon Trail)</a:t>
            </a:r>
          </a:p>
          <a:p>
            <a:pPr lvl="1"/>
            <a:r>
              <a:rPr lang="en-US" dirty="0"/>
              <a:t>Graphic Adventures (e.g. Walking Dead – Tell Tale series)</a:t>
            </a:r>
          </a:p>
          <a:p>
            <a:pPr lvl="1"/>
            <a:r>
              <a:rPr lang="en-US" dirty="0"/>
              <a:t>Visual Novels</a:t>
            </a:r>
          </a:p>
          <a:p>
            <a:pPr lvl="1"/>
            <a:r>
              <a:rPr lang="en-US" dirty="0"/>
              <a:t>Real-Time 3D adventures</a:t>
            </a:r>
          </a:p>
          <a:p>
            <a:pPr lvl="1"/>
            <a:r>
              <a:rPr lang="en-US" dirty="0"/>
              <a:t>Point and Click</a:t>
            </a:r>
          </a:p>
          <a:p>
            <a:pPr lvl="0"/>
            <a:r>
              <a:rPr lang="en-US" dirty="0"/>
              <a:t>Role Playing Games (RPG)</a:t>
            </a:r>
          </a:p>
          <a:p>
            <a:pPr lvl="1"/>
            <a:r>
              <a:rPr lang="en-US" dirty="0"/>
              <a:t>Action RPG</a:t>
            </a:r>
          </a:p>
          <a:p>
            <a:pPr lvl="1"/>
            <a:r>
              <a:rPr lang="en-US" dirty="0"/>
              <a:t>MMORPG</a:t>
            </a:r>
          </a:p>
          <a:p>
            <a:pPr lvl="1"/>
            <a:r>
              <a:rPr lang="en-US" dirty="0"/>
              <a:t>Roguelikes</a:t>
            </a:r>
          </a:p>
          <a:p>
            <a:pPr lvl="1"/>
            <a:r>
              <a:rPr lang="en-US" dirty="0"/>
              <a:t>Tactical RPG</a:t>
            </a:r>
          </a:p>
          <a:p>
            <a:pPr lvl="1"/>
            <a:r>
              <a:rPr lang="en-US" dirty="0"/>
              <a:t>Sandbox RPG</a:t>
            </a:r>
          </a:p>
          <a:p>
            <a:pPr lvl="0"/>
            <a:r>
              <a:rPr lang="en-US" dirty="0"/>
              <a:t>Simulation</a:t>
            </a:r>
          </a:p>
          <a:p>
            <a:pPr lvl="1"/>
            <a:r>
              <a:rPr lang="en-US" dirty="0"/>
              <a:t>Construction Management (e.g. Farming Simulator, Sim City)</a:t>
            </a:r>
          </a:p>
          <a:p>
            <a:pPr lvl="1"/>
            <a:r>
              <a:rPr lang="en-US" dirty="0"/>
              <a:t>Life Simulation (e.g. </a:t>
            </a:r>
            <a:r>
              <a:rPr lang="en-US" dirty="0" err="1"/>
              <a:t>Stardew</a:t>
            </a:r>
            <a:r>
              <a:rPr lang="en-US" dirty="0"/>
              <a:t> Valley)</a:t>
            </a:r>
          </a:p>
          <a:p>
            <a:pPr lvl="1"/>
            <a:r>
              <a:rPr lang="en-US" dirty="0"/>
              <a:t>Vehicle simulation (e.g. Euro Truck Simulator 2)</a:t>
            </a:r>
          </a:p>
          <a:p>
            <a:pPr lvl="0"/>
            <a:r>
              <a:rPr lang="en-US" dirty="0"/>
              <a:t>Strategy</a:t>
            </a:r>
          </a:p>
          <a:p>
            <a:pPr lvl="1"/>
            <a:r>
              <a:rPr lang="en-US" dirty="0"/>
              <a:t>Real-Time Strategy (e.g. Command and Conquer, Age of </a:t>
            </a:r>
            <a:r>
              <a:rPr lang="en-US" dirty="0" err="1"/>
              <a:t>Empries</a:t>
            </a:r>
            <a:r>
              <a:rPr lang="en-US" dirty="0"/>
              <a:t>)</a:t>
            </a:r>
          </a:p>
          <a:p>
            <a:pPr lvl="1"/>
            <a:r>
              <a:rPr lang="en-US" dirty="0"/>
              <a:t>MOBA (e.g. DOTA 2)</a:t>
            </a:r>
          </a:p>
          <a:p>
            <a:pPr lvl="1"/>
            <a:r>
              <a:rPr lang="en-US" dirty="0"/>
              <a:t>Turn-Based Tactical – X-Com</a:t>
            </a:r>
          </a:p>
          <a:p>
            <a:pPr lvl="0"/>
            <a:r>
              <a:rPr lang="en-US" dirty="0"/>
              <a:t>Sports</a:t>
            </a:r>
          </a:p>
          <a:p>
            <a:pPr lvl="0"/>
            <a:r>
              <a:rPr lang="en-US" dirty="0"/>
              <a:t>Puzzle Games</a:t>
            </a:r>
          </a:p>
          <a:p>
            <a:pPr lvl="1"/>
            <a:r>
              <a:rPr lang="en-US" dirty="0"/>
              <a:t>(e.g. Portal, </a:t>
            </a:r>
            <a:r>
              <a:rPr lang="en-US" dirty="0" err="1"/>
              <a:t>Myst</a:t>
            </a:r>
            <a:r>
              <a:rPr lang="en-US" dirty="0"/>
              <a:t>, etc.)</a:t>
            </a:r>
          </a:p>
          <a:p>
            <a:pPr lvl="0"/>
            <a:r>
              <a:rPr lang="en-US" dirty="0" err="1"/>
              <a:t>Drill_Test</a:t>
            </a:r>
            <a:endParaRPr lang="en-US" dirty="0"/>
          </a:p>
          <a:p>
            <a:pPr lvl="0"/>
            <a:r>
              <a:rPr lang="en-US" dirty="0"/>
              <a:t>Location-Based/Augmented Reality</a:t>
            </a:r>
          </a:p>
          <a:p>
            <a:pPr marL="0" indent="0">
              <a:buNone/>
            </a:pPr>
            <a:endParaRPr lang="en-US" dirty="0"/>
          </a:p>
        </p:txBody>
      </p:sp>
    </p:spTree>
    <p:extLst>
      <p:ext uri="{BB962C8B-B14F-4D97-AF65-F5344CB8AC3E}">
        <p14:creationId xmlns:p14="http://schemas.microsoft.com/office/powerpoint/2010/main" val="1441702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F69D-7218-8641-B4A7-8BD4D159D2A4}"/>
              </a:ext>
            </a:extLst>
          </p:cNvPr>
          <p:cNvSpPr>
            <a:spLocks noGrp="1"/>
          </p:cNvSpPr>
          <p:nvPr>
            <p:ph type="title"/>
          </p:nvPr>
        </p:nvSpPr>
        <p:spPr/>
        <p:txBody>
          <a:bodyPr/>
          <a:lstStyle/>
          <a:p>
            <a:r>
              <a:rPr lang="en-US" dirty="0"/>
              <a:t>Four Parts/Goals for Today</a:t>
            </a:r>
          </a:p>
        </p:txBody>
      </p:sp>
      <p:sp>
        <p:nvSpPr>
          <p:cNvPr id="3" name="Content Placeholder 2">
            <a:extLst>
              <a:ext uri="{FF2B5EF4-FFF2-40B4-BE49-F238E27FC236}">
                <a16:creationId xmlns:a16="http://schemas.microsoft.com/office/drawing/2014/main" id="{8ED7512B-9792-7840-8E2B-9C10F67F7360}"/>
              </a:ext>
            </a:extLst>
          </p:cNvPr>
          <p:cNvSpPr>
            <a:spLocks noGrp="1"/>
          </p:cNvSpPr>
          <p:nvPr>
            <p:ph idx="1"/>
          </p:nvPr>
        </p:nvSpPr>
        <p:spPr/>
        <p:txBody>
          <a:bodyPr/>
          <a:lstStyle/>
          <a:p>
            <a:r>
              <a:rPr lang="en-US" dirty="0"/>
              <a:t>Discuss what is a game and how should games be defined. </a:t>
            </a:r>
          </a:p>
          <a:p>
            <a:r>
              <a:rPr lang="en-US" dirty="0"/>
              <a:t>Present preliminary findings from systematic review on games. </a:t>
            </a:r>
          </a:p>
          <a:p>
            <a:r>
              <a:rPr lang="en-US" dirty="0"/>
              <a:t>Discuss principles for choosing games and integrating them into the foreign language classroom. </a:t>
            </a:r>
          </a:p>
          <a:p>
            <a:r>
              <a:rPr lang="en-US" dirty="0"/>
              <a:t>Provide example games with activity ideas.</a:t>
            </a:r>
          </a:p>
        </p:txBody>
      </p:sp>
      <p:pic>
        <p:nvPicPr>
          <p:cNvPr id="4" name="Picture 3">
            <a:extLst>
              <a:ext uri="{FF2B5EF4-FFF2-40B4-BE49-F238E27FC236}">
                <a16:creationId xmlns:a16="http://schemas.microsoft.com/office/drawing/2014/main" id="{2831C68F-BBA0-C44D-BCE5-03404E60AB8A}"/>
              </a:ext>
            </a:extLst>
          </p:cNvPr>
          <p:cNvPicPr>
            <a:picLocks noChangeAspect="1"/>
          </p:cNvPicPr>
          <p:nvPr/>
        </p:nvPicPr>
        <p:blipFill>
          <a:blip r:embed="rId2"/>
          <a:stretch>
            <a:fillRect/>
          </a:stretch>
        </p:blipFill>
        <p:spPr>
          <a:xfrm>
            <a:off x="7477213" y="4001294"/>
            <a:ext cx="3615330" cy="2490561"/>
          </a:xfrm>
          <a:prstGeom prst="rect">
            <a:avLst/>
          </a:prstGeom>
          <a:effectLst>
            <a:softEdge rad="508000"/>
          </a:effectLst>
        </p:spPr>
      </p:pic>
    </p:spTree>
    <p:extLst>
      <p:ext uri="{BB962C8B-B14F-4D97-AF65-F5344CB8AC3E}">
        <p14:creationId xmlns:p14="http://schemas.microsoft.com/office/powerpoint/2010/main" val="276213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88C3-2F77-3746-B672-77E26537A7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1418E2-642D-A94C-B332-12627E12A5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0465" y="159850"/>
            <a:ext cx="10842172" cy="6535835"/>
          </a:xfrm>
        </p:spPr>
      </p:pic>
    </p:spTree>
    <p:extLst>
      <p:ext uri="{BB962C8B-B14F-4D97-AF65-F5344CB8AC3E}">
        <p14:creationId xmlns:p14="http://schemas.microsoft.com/office/powerpoint/2010/main" val="3177850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6F2398-ADE0-4043-8C7D-11328F84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45" y="167659"/>
            <a:ext cx="10571770" cy="6383593"/>
          </a:xfrm>
          <a:prstGeom prst="rect">
            <a:avLst/>
          </a:prstGeom>
        </p:spPr>
      </p:pic>
    </p:spTree>
    <p:extLst>
      <p:ext uri="{BB962C8B-B14F-4D97-AF65-F5344CB8AC3E}">
        <p14:creationId xmlns:p14="http://schemas.microsoft.com/office/powerpoint/2010/main" val="4282465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E205-3071-DD41-B14F-F017473B3FF9}"/>
              </a:ext>
            </a:extLst>
          </p:cNvPr>
          <p:cNvSpPr>
            <a:spLocks noGrp="1"/>
          </p:cNvSpPr>
          <p:nvPr>
            <p:ph type="title"/>
          </p:nvPr>
        </p:nvSpPr>
        <p:spPr>
          <a:xfrm>
            <a:off x="838200" y="25837"/>
            <a:ext cx="10515600" cy="1325563"/>
          </a:xfrm>
        </p:spPr>
        <p:txBody>
          <a:bodyPr/>
          <a:lstStyle/>
          <a:p>
            <a:r>
              <a:rPr lang="en-US" dirty="0"/>
              <a:t>In-Class Studies</a:t>
            </a:r>
          </a:p>
        </p:txBody>
      </p:sp>
      <p:graphicFrame>
        <p:nvGraphicFramePr>
          <p:cNvPr id="6" name="Table 5">
            <a:extLst>
              <a:ext uri="{FF2B5EF4-FFF2-40B4-BE49-F238E27FC236}">
                <a16:creationId xmlns:a16="http://schemas.microsoft.com/office/drawing/2014/main" id="{C2C1B8B4-CEFF-B749-B319-3CFB9875A738}"/>
              </a:ext>
            </a:extLst>
          </p:cNvPr>
          <p:cNvGraphicFramePr>
            <a:graphicFrameLocks noGrp="1"/>
          </p:cNvGraphicFramePr>
          <p:nvPr>
            <p:extLst>
              <p:ext uri="{D42A27DB-BD31-4B8C-83A1-F6EECF244321}">
                <p14:modId xmlns:p14="http://schemas.microsoft.com/office/powerpoint/2010/main" val="739228971"/>
              </p:ext>
            </p:extLst>
          </p:nvPr>
        </p:nvGraphicFramePr>
        <p:xfrm>
          <a:off x="702128" y="1071482"/>
          <a:ext cx="10787743" cy="5623550"/>
        </p:xfrm>
        <a:graphic>
          <a:graphicData uri="http://schemas.openxmlformats.org/drawingml/2006/table">
            <a:tbl>
              <a:tblPr firstRow="1" firstCol="1" bandRow="1">
                <a:tableStyleId>{5C22544A-7EE6-4342-B048-85BDC9FD1C3A}</a:tableStyleId>
              </a:tblPr>
              <a:tblGrid>
                <a:gridCol w="3178591">
                  <a:extLst>
                    <a:ext uri="{9D8B030D-6E8A-4147-A177-3AD203B41FA5}">
                      <a16:colId xmlns:a16="http://schemas.microsoft.com/office/drawing/2014/main" val="756405700"/>
                    </a:ext>
                  </a:extLst>
                </a:gridCol>
                <a:gridCol w="7609152">
                  <a:extLst>
                    <a:ext uri="{9D8B030D-6E8A-4147-A177-3AD203B41FA5}">
                      <a16:colId xmlns:a16="http://schemas.microsoft.com/office/drawing/2014/main" val="24331964"/>
                    </a:ext>
                  </a:extLst>
                </a:gridCol>
              </a:tblGrid>
              <a:tr h="510538">
                <a:tc>
                  <a:txBody>
                    <a:bodyPr/>
                    <a:lstStyle/>
                    <a:p>
                      <a:pPr marL="0" marR="0" algn="l">
                        <a:spcBef>
                          <a:spcPts val="0"/>
                        </a:spcBef>
                        <a:spcAft>
                          <a:spcPts val="0"/>
                        </a:spcAft>
                      </a:pPr>
                      <a:r>
                        <a:rPr lang="en-US" sz="2400" dirty="0">
                          <a:effectLst/>
                        </a:rPr>
                        <a:t>How the game was used</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400">
                          <a:effectLst/>
                        </a:rPr>
                        <a:t>Description</a:t>
                      </a:r>
                      <a:endParaRPr lang="en-US" sz="24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2143342"/>
                  </a:ext>
                </a:extLst>
              </a:tr>
              <a:tr h="510538">
                <a:tc>
                  <a:txBody>
                    <a:bodyPr/>
                    <a:lstStyle/>
                    <a:p>
                      <a:pPr marL="0" marR="0" algn="l">
                        <a:spcBef>
                          <a:spcPts val="0"/>
                        </a:spcBef>
                        <a:spcAft>
                          <a:spcPts val="0"/>
                        </a:spcAft>
                      </a:pPr>
                      <a:r>
                        <a:rPr lang="en-US" sz="2400" dirty="0">
                          <a:effectLst/>
                        </a:rPr>
                        <a:t>Game Time</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400">
                          <a:effectLst/>
                        </a:rPr>
                        <a:t>Play a game to make some aspect of language learning less dull.</a:t>
                      </a:r>
                      <a:endParaRPr lang="en-US" sz="24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5999601"/>
                  </a:ext>
                </a:extLst>
              </a:tr>
              <a:tr h="510538">
                <a:tc>
                  <a:txBody>
                    <a:bodyPr/>
                    <a:lstStyle/>
                    <a:p>
                      <a:pPr marL="0" marR="0" algn="l">
                        <a:spcBef>
                          <a:spcPts val="0"/>
                        </a:spcBef>
                        <a:spcAft>
                          <a:spcPts val="0"/>
                        </a:spcAft>
                      </a:pPr>
                      <a:r>
                        <a:rPr lang="en-US" sz="2400" dirty="0">
                          <a:effectLst/>
                        </a:rPr>
                        <a:t>Introduce a new Topic</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400">
                          <a:effectLst/>
                        </a:rPr>
                        <a:t>Play the game to introduce a new in-class topic.</a:t>
                      </a:r>
                      <a:endParaRPr lang="en-US" sz="24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3874561"/>
                  </a:ext>
                </a:extLst>
              </a:tr>
              <a:tr h="510538">
                <a:tc>
                  <a:txBody>
                    <a:bodyPr/>
                    <a:lstStyle/>
                    <a:p>
                      <a:pPr marL="0" marR="0" algn="l">
                        <a:spcBef>
                          <a:spcPts val="0"/>
                        </a:spcBef>
                        <a:spcAft>
                          <a:spcPts val="0"/>
                        </a:spcAft>
                      </a:pPr>
                      <a:r>
                        <a:rPr lang="en-US" sz="2400" dirty="0">
                          <a:effectLst/>
                        </a:rPr>
                        <a:t>Review a Topic</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400" dirty="0">
                          <a:effectLst/>
                        </a:rPr>
                        <a:t>Play the game to review a topic already discussed in class.</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1100934"/>
                  </a:ext>
                </a:extLst>
              </a:tr>
              <a:tr h="1021077">
                <a:tc>
                  <a:txBody>
                    <a:bodyPr/>
                    <a:lstStyle/>
                    <a:p>
                      <a:pPr marL="0" marR="0" algn="l">
                        <a:spcBef>
                          <a:spcPts val="0"/>
                        </a:spcBef>
                        <a:spcAft>
                          <a:spcPts val="0"/>
                        </a:spcAft>
                      </a:pPr>
                      <a:r>
                        <a:rPr lang="en-US" sz="2400">
                          <a:effectLst/>
                        </a:rPr>
                        <a:t>Facilitate Discussion</a:t>
                      </a:r>
                      <a:endParaRPr lang="en-US" sz="24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400" dirty="0">
                          <a:effectLst/>
                        </a:rPr>
                        <a:t>Game is used to mediate conversation (Information-Gap, Experience sharing, etc.).</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2611893"/>
                  </a:ext>
                </a:extLst>
              </a:tr>
              <a:tr h="1021077">
                <a:tc>
                  <a:txBody>
                    <a:bodyPr/>
                    <a:lstStyle/>
                    <a:p>
                      <a:pPr marL="0" marR="0" algn="l">
                        <a:spcBef>
                          <a:spcPts val="0"/>
                        </a:spcBef>
                        <a:spcAft>
                          <a:spcPts val="0"/>
                        </a:spcAft>
                      </a:pPr>
                      <a:r>
                        <a:rPr lang="en-US" sz="2400">
                          <a:effectLst/>
                        </a:rPr>
                        <a:t>Facilitate Writing</a:t>
                      </a:r>
                      <a:endParaRPr lang="en-US" sz="24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400" dirty="0">
                          <a:effectLst/>
                        </a:rPr>
                        <a:t>Game is used to inspire writing topics or to help understanding of a topic (Diary writing, narrative writing, argumentative writing).</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6722874"/>
                  </a:ext>
                </a:extLst>
              </a:tr>
              <a:tr h="1021077">
                <a:tc>
                  <a:txBody>
                    <a:bodyPr/>
                    <a:lstStyle/>
                    <a:p>
                      <a:pPr marL="0" marR="0" algn="l">
                        <a:spcBef>
                          <a:spcPts val="0"/>
                        </a:spcBef>
                        <a:spcAft>
                          <a:spcPts val="0"/>
                        </a:spcAft>
                      </a:pPr>
                      <a:r>
                        <a:rPr lang="en-US" sz="2400">
                          <a:effectLst/>
                        </a:rPr>
                        <a:t>Noticing</a:t>
                      </a:r>
                      <a:endParaRPr lang="en-US" sz="24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400" dirty="0">
                          <a:effectLst/>
                        </a:rPr>
                        <a:t>Game was used to draw attention to certain aspects of the language (typically used a Player-Watcher strategy).</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0579983"/>
                  </a:ext>
                </a:extLst>
              </a:tr>
            </a:tbl>
          </a:graphicData>
        </a:graphic>
      </p:graphicFrame>
    </p:spTree>
    <p:extLst>
      <p:ext uri="{BB962C8B-B14F-4D97-AF65-F5344CB8AC3E}">
        <p14:creationId xmlns:p14="http://schemas.microsoft.com/office/powerpoint/2010/main" val="490733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F90E-FAFF-4B4A-B022-CD96748860F8}"/>
              </a:ext>
            </a:extLst>
          </p:cNvPr>
          <p:cNvSpPr>
            <a:spLocks noGrp="1"/>
          </p:cNvSpPr>
          <p:nvPr>
            <p:ph type="title"/>
          </p:nvPr>
        </p:nvSpPr>
        <p:spPr/>
        <p:txBody>
          <a:bodyPr/>
          <a:lstStyle/>
          <a:p>
            <a:pPr algn="ctr"/>
            <a:r>
              <a:rPr lang="en-US" dirty="0"/>
              <a:t>Questions about the research?</a:t>
            </a:r>
          </a:p>
        </p:txBody>
      </p:sp>
      <p:pic>
        <p:nvPicPr>
          <p:cNvPr id="4" name="Picture 3">
            <a:extLst>
              <a:ext uri="{FF2B5EF4-FFF2-40B4-BE49-F238E27FC236}">
                <a16:creationId xmlns:a16="http://schemas.microsoft.com/office/drawing/2014/main" id="{A25496E7-2ECC-5144-AB3E-EFD29E807642}"/>
              </a:ext>
            </a:extLst>
          </p:cNvPr>
          <p:cNvPicPr>
            <a:picLocks noChangeAspect="1"/>
          </p:cNvPicPr>
          <p:nvPr/>
        </p:nvPicPr>
        <p:blipFill>
          <a:blip r:embed="rId3"/>
          <a:stretch>
            <a:fillRect/>
          </a:stretch>
        </p:blipFill>
        <p:spPr>
          <a:xfrm>
            <a:off x="2821021" y="1537473"/>
            <a:ext cx="5835299" cy="3847915"/>
          </a:xfrm>
          <a:prstGeom prst="rect">
            <a:avLst/>
          </a:prstGeom>
        </p:spPr>
      </p:pic>
    </p:spTree>
    <p:extLst>
      <p:ext uri="{BB962C8B-B14F-4D97-AF65-F5344CB8AC3E}">
        <p14:creationId xmlns:p14="http://schemas.microsoft.com/office/powerpoint/2010/main" val="765069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343A70-A509-8549-87D8-68E3AAB484A8}"/>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3700" kern="1200">
                <a:solidFill>
                  <a:schemeClr val="bg2"/>
                </a:solidFill>
                <a:latin typeface="+mj-lt"/>
                <a:ea typeface="+mj-ea"/>
                <a:cs typeface="+mj-cs"/>
              </a:rPr>
              <a:t>Thinking about principles for choosing a game and integrating the game into the classroom.</a:t>
            </a:r>
          </a:p>
        </p:txBody>
      </p:sp>
    </p:spTree>
    <p:extLst>
      <p:ext uri="{BB962C8B-B14F-4D97-AF65-F5344CB8AC3E}">
        <p14:creationId xmlns:p14="http://schemas.microsoft.com/office/powerpoint/2010/main" val="31937080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46BD1-4366-1F48-9D3C-D467F48B52F2}"/>
              </a:ext>
            </a:extLst>
          </p:cNvPr>
          <p:cNvSpPr>
            <a:spLocks noGrp="1"/>
          </p:cNvSpPr>
          <p:nvPr>
            <p:ph type="title"/>
          </p:nvPr>
        </p:nvSpPr>
        <p:spPr/>
        <p:txBody>
          <a:bodyPr/>
          <a:lstStyle/>
          <a:p>
            <a:r>
              <a:rPr lang="en-US" dirty="0"/>
              <a:t>Things to think about…</a:t>
            </a:r>
          </a:p>
        </p:txBody>
      </p:sp>
      <p:sp>
        <p:nvSpPr>
          <p:cNvPr id="3" name="Content Placeholder 2">
            <a:extLst>
              <a:ext uri="{FF2B5EF4-FFF2-40B4-BE49-F238E27FC236}">
                <a16:creationId xmlns:a16="http://schemas.microsoft.com/office/drawing/2014/main" id="{CFF617CB-0FFF-D541-894D-9586D082274B}"/>
              </a:ext>
            </a:extLst>
          </p:cNvPr>
          <p:cNvSpPr>
            <a:spLocks noGrp="1"/>
          </p:cNvSpPr>
          <p:nvPr>
            <p:ph idx="1"/>
          </p:nvPr>
        </p:nvSpPr>
        <p:spPr/>
        <p:txBody>
          <a:bodyPr>
            <a:normAutofit fontScale="92500" lnSpcReduction="20000"/>
          </a:bodyPr>
          <a:lstStyle/>
          <a:p>
            <a:r>
              <a:rPr lang="en-US" dirty="0"/>
              <a:t>How do you envision using games in your classroom?</a:t>
            </a:r>
          </a:p>
          <a:p>
            <a:pPr lvl="1"/>
            <a:r>
              <a:rPr lang="en-US" dirty="0"/>
              <a:t>For Motivation? Context? Collaboration?</a:t>
            </a:r>
          </a:p>
          <a:p>
            <a:r>
              <a:rPr lang="en-US" dirty="0"/>
              <a:t>How does fun figure into your evaluation of a good game?</a:t>
            </a:r>
          </a:p>
          <a:p>
            <a:pPr lvl="1"/>
            <a:r>
              <a:rPr lang="en-US" dirty="0"/>
              <a:t>How do you evaluate whether a game is fun or not?</a:t>
            </a:r>
          </a:p>
          <a:p>
            <a:r>
              <a:rPr lang="en-US" dirty="0"/>
              <a:t>How important is the story/narrative when choosing a game?</a:t>
            </a:r>
          </a:p>
          <a:p>
            <a:pPr lvl="1"/>
            <a:r>
              <a:rPr lang="en-US" dirty="0"/>
              <a:t>Is the story relevant to your lesson? Age appropriate? Accurate?</a:t>
            </a:r>
          </a:p>
          <a:p>
            <a:r>
              <a:rPr lang="en-US" dirty="0"/>
              <a:t>What resources do you have at school for playing the game?</a:t>
            </a:r>
          </a:p>
          <a:p>
            <a:pPr lvl="1"/>
            <a:r>
              <a:rPr lang="en-US" dirty="0"/>
              <a:t>IPAD? PC? Phones?</a:t>
            </a:r>
          </a:p>
          <a:p>
            <a:r>
              <a:rPr lang="en-US" dirty="0"/>
              <a:t>What learning opportunities are associated with the game?</a:t>
            </a:r>
          </a:p>
          <a:p>
            <a:pPr lvl="1"/>
            <a:r>
              <a:rPr lang="en-US" dirty="0"/>
              <a:t>Collaboration? Enhanced noticing? Vocabulary? Content?</a:t>
            </a:r>
          </a:p>
          <a:p>
            <a:r>
              <a:rPr lang="en-US" dirty="0"/>
              <a:t>What is needed for learners to play the game?</a:t>
            </a:r>
          </a:p>
          <a:p>
            <a:pPr lvl="1"/>
            <a:r>
              <a:rPr lang="en-US" dirty="0"/>
              <a:t>Cheat sheet? Pre-lecture? Etc.</a:t>
            </a:r>
          </a:p>
          <a:p>
            <a:pPr lvl="1"/>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439B775-04B7-3D43-ADBA-DCBDF355C3BA}"/>
              </a:ext>
            </a:extLst>
          </p:cNvPr>
          <p:cNvPicPr>
            <a:picLocks noChangeAspect="1"/>
          </p:cNvPicPr>
          <p:nvPr/>
        </p:nvPicPr>
        <p:blipFill>
          <a:blip r:embed="rId2"/>
          <a:stretch>
            <a:fillRect/>
          </a:stretch>
        </p:blipFill>
        <p:spPr>
          <a:xfrm>
            <a:off x="9525906" y="365125"/>
            <a:ext cx="2350408" cy="3510350"/>
          </a:xfrm>
          <a:prstGeom prst="rect">
            <a:avLst/>
          </a:prstGeom>
        </p:spPr>
      </p:pic>
    </p:spTree>
    <p:extLst>
      <p:ext uri="{BB962C8B-B14F-4D97-AF65-F5344CB8AC3E}">
        <p14:creationId xmlns:p14="http://schemas.microsoft.com/office/powerpoint/2010/main" val="304885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3229-30DB-7F4B-9B39-785AC8B070C2}"/>
              </a:ext>
            </a:extLst>
          </p:cNvPr>
          <p:cNvSpPr>
            <a:spLocks noGrp="1"/>
          </p:cNvSpPr>
          <p:nvPr>
            <p:ph type="title"/>
          </p:nvPr>
        </p:nvSpPr>
        <p:spPr/>
        <p:txBody>
          <a:bodyPr/>
          <a:lstStyle/>
          <a:p>
            <a:r>
              <a:rPr lang="en-US" dirty="0"/>
              <a:t>Discuss with a neighbor</a:t>
            </a:r>
          </a:p>
        </p:txBody>
      </p:sp>
      <p:sp>
        <p:nvSpPr>
          <p:cNvPr id="3" name="Content Placeholder 2">
            <a:extLst>
              <a:ext uri="{FF2B5EF4-FFF2-40B4-BE49-F238E27FC236}">
                <a16:creationId xmlns:a16="http://schemas.microsoft.com/office/drawing/2014/main" id="{5520CCA2-F52B-7D48-8177-C62D52E8247B}"/>
              </a:ext>
            </a:extLst>
          </p:cNvPr>
          <p:cNvSpPr>
            <a:spLocks noGrp="1"/>
          </p:cNvSpPr>
          <p:nvPr>
            <p:ph idx="1"/>
          </p:nvPr>
        </p:nvSpPr>
        <p:spPr>
          <a:xfrm>
            <a:off x="838200" y="1825625"/>
            <a:ext cx="6029131" cy="4351338"/>
          </a:xfrm>
        </p:spPr>
        <p:txBody>
          <a:bodyPr/>
          <a:lstStyle/>
          <a:p>
            <a:r>
              <a:rPr lang="en-US" dirty="0"/>
              <a:t>Compare and contrast using a game for motivation, contextualization, and collaboration?</a:t>
            </a:r>
          </a:p>
          <a:p>
            <a:r>
              <a:rPr lang="en-US" dirty="0"/>
              <a:t>What aspects of language would you most likely be focusing on in each case?</a:t>
            </a:r>
          </a:p>
          <a:p>
            <a:r>
              <a:rPr lang="en-US" dirty="0"/>
              <a:t>Can you think of other reasons for using games in the classroom?</a:t>
            </a:r>
          </a:p>
        </p:txBody>
      </p:sp>
      <p:pic>
        <p:nvPicPr>
          <p:cNvPr id="4" name="Picture 3">
            <a:extLst>
              <a:ext uri="{FF2B5EF4-FFF2-40B4-BE49-F238E27FC236}">
                <a16:creationId xmlns:a16="http://schemas.microsoft.com/office/drawing/2014/main" id="{5488BD24-F5B5-3B49-91D3-7B5839401B77}"/>
              </a:ext>
            </a:extLst>
          </p:cNvPr>
          <p:cNvPicPr>
            <a:picLocks noChangeAspect="1"/>
          </p:cNvPicPr>
          <p:nvPr/>
        </p:nvPicPr>
        <p:blipFill>
          <a:blip r:embed="rId2"/>
          <a:stretch>
            <a:fillRect/>
          </a:stretch>
        </p:blipFill>
        <p:spPr>
          <a:xfrm>
            <a:off x="6680717" y="1139873"/>
            <a:ext cx="5262741" cy="4029286"/>
          </a:xfrm>
          <a:prstGeom prst="rect">
            <a:avLst/>
          </a:prstGeom>
        </p:spPr>
      </p:pic>
    </p:spTree>
    <p:extLst>
      <p:ext uri="{BB962C8B-B14F-4D97-AF65-F5344CB8AC3E}">
        <p14:creationId xmlns:p14="http://schemas.microsoft.com/office/powerpoint/2010/main" val="246802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3229-30DB-7F4B-9B39-785AC8B070C2}"/>
              </a:ext>
            </a:extLst>
          </p:cNvPr>
          <p:cNvSpPr>
            <a:spLocks noGrp="1"/>
          </p:cNvSpPr>
          <p:nvPr>
            <p:ph type="title"/>
          </p:nvPr>
        </p:nvSpPr>
        <p:spPr/>
        <p:txBody>
          <a:bodyPr/>
          <a:lstStyle/>
          <a:p>
            <a:r>
              <a:rPr lang="en-US" dirty="0"/>
              <a:t>Discuss with a neighbor</a:t>
            </a:r>
          </a:p>
        </p:txBody>
      </p:sp>
      <p:sp>
        <p:nvSpPr>
          <p:cNvPr id="3" name="Content Placeholder 2">
            <a:extLst>
              <a:ext uri="{FF2B5EF4-FFF2-40B4-BE49-F238E27FC236}">
                <a16:creationId xmlns:a16="http://schemas.microsoft.com/office/drawing/2014/main" id="{5520CCA2-F52B-7D48-8177-C62D52E8247B}"/>
              </a:ext>
            </a:extLst>
          </p:cNvPr>
          <p:cNvSpPr>
            <a:spLocks noGrp="1"/>
          </p:cNvSpPr>
          <p:nvPr>
            <p:ph idx="1"/>
          </p:nvPr>
        </p:nvSpPr>
        <p:spPr>
          <a:xfrm>
            <a:off x="838200" y="1825625"/>
            <a:ext cx="6029131" cy="4351338"/>
          </a:xfrm>
        </p:spPr>
        <p:txBody>
          <a:bodyPr/>
          <a:lstStyle/>
          <a:p>
            <a:r>
              <a:rPr lang="en-US" dirty="0"/>
              <a:t>Are all games fun? </a:t>
            </a:r>
          </a:p>
          <a:p>
            <a:r>
              <a:rPr lang="en-US" dirty="0"/>
              <a:t>Give an example of a fun game and a boring game. What is different between the games?</a:t>
            </a:r>
          </a:p>
          <a:p>
            <a:r>
              <a:rPr lang="en-US" dirty="0"/>
              <a:t>In your opinion what makes a game fun?</a:t>
            </a:r>
          </a:p>
          <a:p>
            <a:r>
              <a:rPr lang="en-US" dirty="0"/>
              <a:t>How does fun figure into your evaluation of a good game? Explain.</a:t>
            </a:r>
          </a:p>
          <a:p>
            <a:endParaRPr lang="en-US" dirty="0"/>
          </a:p>
        </p:txBody>
      </p:sp>
      <p:pic>
        <p:nvPicPr>
          <p:cNvPr id="4" name="Picture 3">
            <a:extLst>
              <a:ext uri="{FF2B5EF4-FFF2-40B4-BE49-F238E27FC236}">
                <a16:creationId xmlns:a16="http://schemas.microsoft.com/office/drawing/2014/main" id="{5488BD24-F5B5-3B49-91D3-7B5839401B77}"/>
              </a:ext>
            </a:extLst>
          </p:cNvPr>
          <p:cNvPicPr>
            <a:picLocks noChangeAspect="1"/>
          </p:cNvPicPr>
          <p:nvPr/>
        </p:nvPicPr>
        <p:blipFill>
          <a:blip r:embed="rId2"/>
          <a:stretch>
            <a:fillRect/>
          </a:stretch>
        </p:blipFill>
        <p:spPr>
          <a:xfrm>
            <a:off x="6680717" y="1139873"/>
            <a:ext cx="5262741" cy="4029286"/>
          </a:xfrm>
          <a:prstGeom prst="rect">
            <a:avLst/>
          </a:prstGeom>
        </p:spPr>
      </p:pic>
    </p:spTree>
    <p:extLst>
      <p:ext uri="{BB962C8B-B14F-4D97-AF65-F5344CB8AC3E}">
        <p14:creationId xmlns:p14="http://schemas.microsoft.com/office/powerpoint/2010/main" val="395226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3229-30DB-7F4B-9B39-785AC8B070C2}"/>
              </a:ext>
            </a:extLst>
          </p:cNvPr>
          <p:cNvSpPr>
            <a:spLocks noGrp="1"/>
          </p:cNvSpPr>
          <p:nvPr>
            <p:ph type="title"/>
          </p:nvPr>
        </p:nvSpPr>
        <p:spPr/>
        <p:txBody>
          <a:bodyPr/>
          <a:lstStyle/>
          <a:p>
            <a:r>
              <a:rPr lang="en-US" dirty="0"/>
              <a:t>Discuss with a neighbor</a:t>
            </a:r>
          </a:p>
        </p:txBody>
      </p:sp>
      <p:sp>
        <p:nvSpPr>
          <p:cNvPr id="3" name="Content Placeholder 2">
            <a:extLst>
              <a:ext uri="{FF2B5EF4-FFF2-40B4-BE49-F238E27FC236}">
                <a16:creationId xmlns:a16="http://schemas.microsoft.com/office/drawing/2014/main" id="{5520CCA2-F52B-7D48-8177-C62D52E8247B}"/>
              </a:ext>
            </a:extLst>
          </p:cNvPr>
          <p:cNvSpPr>
            <a:spLocks noGrp="1"/>
          </p:cNvSpPr>
          <p:nvPr>
            <p:ph idx="1"/>
          </p:nvPr>
        </p:nvSpPr>
        <p:spPr>
          <a:xfrm>
            <a:off x="838200" y="1825625"/>
            <a:ext cx="6029131" cy="4351338"/>
          </a:xfrm>
        </p:spPr>
        <p:txBody>
          <a:bodyPr/>
          <a:lstStyle/>
          <a:p>
            <a:r>
              <a:rPr lang="en-US" dirty="0"/>
              <a:t>How important is the story/narrative when choosing a game?</a:t>
            </a:r>
          </a:p>
          <a:p>
            <a:r>
              <a:rPr lang="en-US" dirty="0"/>
              <a:t>Can students learn from games without stories?</a:t>
            </a:r>
          </a:p>
          <a:p>
            <a:r>
              <a:rPr lang="en-US" dirty="0"/>
              <a:t> What types of things are they probably learning in games without a narrative?</a:t>
            </a:r>
          </a:p>
        </p:txBody>
      </p:sp>
      <p:pic>
        <p:nvPicPr>
          <p:cNvPr id="4" name="Picture 3">
            <a:extLst>
              <a:ext uri="{FF2B5EF4-FFF2-40B4-BE49-F238E27FC236}">
                <a16:creationId xmlns:a16="http://schemas.microsoft.com/office/drawing/2014/main" id="{5488BD24-F5B5-3B49-91D3-7B5839401B77}"/>
              </a:ext>
            </a:extLst>
          </p:cNvPr>
          <p:cNvPicPr>
            <a:picLocks noChangeAspect="1"/>
          </p:cNvPicPr>
          <p:nvPr/>
        </p:nvPicPr>
        <p:blipFill>
          <a:blip r:embed="rId2"/>
          <a:stretch>
            <a:fillRect/>
          </a:stretch>
        </p:blipFill>
        <p:spPr>
          <a:xfrm>
            <a:off x="6680717" y="1139873"/>
            <a:ext cx="5262741" cy="4029286"/>
          </a:xfrm>
          <a:prstGeom prst="rect">
            <a:avLst/>
          </a:prstGeom>
        </p:spPr>
      </p:pic>
    </p:spTree>
    <p:extLst>
      <p:ext uri="{BB962C8B-B14F-4D97-AF65-F5344CB8AC3E}">
        <p14:creationId xmlns:p14="http://schemas.microsoft.com/office/powerpoint/2010/main" val="80845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3229-30DB-7F4B-9B39-785AC8B070C2}"/>
              </a:ext>
            </a:extLst>
          </p:cNvPr>
          <p:cNvSpPr>
            <a:spLocks noGrp="1"/>
          </p:cNvSpPr>
          <p:nvPr>
            <p:ph type="title"/>
          </p:nvPr>
        </p:nvSpPr>
        <p:spPr/>
        <p:txBody>
          <a:bodyPr/>
          <a:lstStyle/>
          <a:p>
            <a:r>
              <a:rPr lang="en-US" dirty="0"/>
              <a:t>Discuss with a neighbor</a:t>
            </a:r>
          </a:p>
        </p:txBody>
      </p:sp>
      <p:sp>
        <p:nvSpPr>
          <p:cNvPr id="3" name="Content Placeholder 2">
            <a:extLst>
              <a:ext uri="{FF2B5EF4-FFF2-40B4-BE49-F238E27FC236}">
                <a16:creationId xmlns:a16="http://schemas.microsoft.com/office/drawing/2014/main" id="{5520CCA2-F52B-7D48-8177-C62D52E8247B}"/>
              </a:ext>
            </a:extLst>
          </p:cNvPr>
          <p:cNvSpPr>
            <a:spLocks noGrp="1"/>
          </p:cNvSpPr>
          <p:nvPr>
            <p:ph idx="1"/>
          </p:nvPr>
        </p:nvSpPr>
        <p:spPr>
          <a:xfrm>
            <a:off x="838200" y="1825625"/>
            <a:ext cx="6029131" cy="4351338"/>
          </a:xfrm>
        </p:spPr>
        <p:txBody>
          <a:bodyPr/>
          <a:lstStyle/>
          <a:p>
            <a:r>
              <a:rPr lang="en-US" dirty="0"/>
              <a:t>What is needed for learners to play the game? </a:t>
            </a:r>
          </a:p>
          <a:p>
            <a:r>
              <a:rPr lang="en-US" dirty="0"/>
              <a:t>Make a list of resources that students may need to play a game successfully.</a:t>
            </a:r>
          </a:p>
        </p:txBody>
      </p:sp>
      <p:pic>
        <p:nvPicPr>
          <p:cNvPr id="4" name="Picture 3">
            <a:extLst>
              <a:ext uri="{FF2B5EF4-FFF2-40B4-BE49-F238E27FC236}">
                <a16:creationId xmlns:a16="http://schemas.microsoft.com/office/drawing/2014/main" id="{5488BD24-F5B5-3B49-91D3-7B5839401B77}"/>
              </a:ext>
            </a:extLst>
          </p:cNvPr>
          <p:cNvPicPr>
            <a:picLocks noChangeAspect="1"/>
          </p:cNvPicPr>
          <p:nvPr/>
        </p:nvPicPr>
        <p:blipFill>
          <a:blip r:embed="rId2"/>
          <a:stretch>
            <a:fillRect/>
          </a:stretch>
        </p:blipFill>
        <p:spPr>
          <a:xfrm>
            <a:off x="6680717" y="1139873"/>
            <a:ext cx="5262741" cy="4029286"/>
          </a:xfrm>
          <a:prstGeom prst="rect">
            <a:avLst/>
          </a:prstGeom>
        </p:spPr>
      </p:pic>
    </p:spTree>
    <p:extLst>
      <p:ext uri="{BB962C8B-B14F-4D97-AF65-F5344CB8AC3E}">
        <p14:creationId xmlns:p14="http://schemas.microsoft.com/office/powerpoint/2010/main" val="191078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6888-7B3A-0646-8813-630E5CA74435}"/>
              </a:ext>
            </a:extLst>
          </p:cNvPr>
          <p:cNvSpPr>
            <a:spLocks noGrp="1"/>
          </p:cNvSpPr>
          <p:nvPr>
            <p:ph type="title"/>
          </p:nvPr>
        </p:nvSpPr>
        <p:spPr/>
        <p:txBody>
          <a:bodyPr/>
          <a:lstStyle/>
          <a:p>
            <a:r>
              <a:rPr lang="en-US" dirty="0"/>
              <a:t>What comes to mind when you hear game?</a:t>
            </a:r>
          </a:p>
        </p:txBody>
      </p:sp>
      <p:pic>
        <p:nvPicPr>
          <p:cNvPr id="4" name="Picture 3">
            <a:extLst>
              <a:ext uri="{FF2B5EF4-FFF2-40B4-BE49-F238E27FC236}">
                <a16:creationId xmlns:a16="http://schemas.microsoft.com/office/drawing/2014/main" id="{F944D9C4-F3C9-E443-AD2A-4CDE7AFC3F5A}"/>
              </a:ext>
            </a:extLst>
          </p:cNvPr>
          <p:cNvPicPr>
            <a:picLocks noChangeAspect="1"/>
          </p:cNvPicPr>
          <p:nvPr/>
        </p:nvPicPr>
        <p:blipFill>
          <a:blip r:embed="rId3"/>
          <a:stretch>
            <a:fillRect/>
          </a:stretch>
        </p:blipFill>
        <p:spPr>
          <a:xfrm>
            <a:off x="3456247" y="1690688"/>
            <a:ext cx="4557221" cy="4557221"/>
          </a:xfrm>
          <a:prstGeom prst="rect">
            <a:avLst/>
          </a:prstGeom>
        </p:spPr>
      </p:pic>
    </p:spTree>
    <p:extLst>
      <p:ext uri="{BB962C8B-B14F-4D97-AF65-F5344CB8AC3E}">
        <p14:creationId xmlns:p14="http://schemas.microsoft.com/office/powerpoint/2010/main" val="2866412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973F-0418-E94F-A219-23A004EFFA5F}"/>
              </a:ext>
            </a:extLst>
          </p:cNvPr>
          <p:cNvSpPr>
            <a:spLocks noGrp="1"/>
          </p:cNvSpPr>
          <p:nvPr>
            <p:ph type="title"/>
          </p:nvPr>
        </p:nvSpPr>
        <p:spPr/>
        <p:txBody>
          <a:bodyPr/>
          <a:lstStyle/>
          <a:p>
            <a:r>
              <a:rPr lang="en-US" dirty="0"/>
              <a:t>Principles for Integrating Games into the Classroom</a:t>
            </a:r>
          </a:p>
        </p:txBody>
      </p:sp>
      <p:sp>
        <p:nvSpPr>
          <p:cNvPr id="3" name="Content Placeholder 2">
            <a:extLst>
              <a:ext uri="{FF2B5EF4-FFF2-40B4-BE49-F238E27FC236}">
                <a16:creationId xmlns:a16="http://schemas.microsoft.com/office/drawing/2014/main" id="{BD75508F-C786-4D45-A3C7-9EAF3956F5EE}"/>
              </a:ext>
            </a:extLst>
          </p:cNvPr>
          <p:cNvSpPr>
            <a:spLocks noGrp="1"/>
          </p:cNvSpPr>
          <p:nvPr>
            <p:ph idx="1"/>
          </p:nvPr>
        </p:nvSpPr>
        <p:spPr/>
        <p:txBody>
          <a:bodyPr>
            <a:normAutofit lnSpcReduction="10000"/>
          </a:bodyPr>
          <a:lstStyle/>
          <a:p>
            <a:r>
              <a:rPr lang="en-US" dirty="0"/>
              <a:t>Before Playing</a:t>
            </a:r>
          </a:p>
          <a:p>
            <a:pPr lvl="1"/>
            <a:r>
              <a:rPr lang="en-US" dirty="0"/>
              <a:t>Introduce the game</a:t>
            </a:r>
          </a:p>
          <a:p>
            <a:pPr lvl="1"/>
            <a:r>
              <a:rPr lang="en-US" dirty="0"/>
              <a:t>Give adequate training on game mechanics before playing</a:t>
            </a:r>
          </a:p>
          <a:p>
            <a:r>
              <a:rPr lang="en-US" dirty="0"/>
              <a:t>While Playing</a:t>
            </a:r>
          </a:p>
          <a:p>
            <a:pPr lvl="1"/>
            <a:r>
              <a:rPr lang="en-US" dirty="0"/>
              <a:t>Provide in-game support</a:t>
            </a:r>
          </a:p>
          <a:p>
            <a:pPr lvl="1"/>
            <a:r>
              <a:rPr lang="en-US" dirty="0"/>
              <a:t>Schedule stopping points to discuss gameplay strategies</a:t>
            </a:r>
          </a:p>
          <a:p>
            <a:pPr lvl="1"/>
            <a:r>
              <a:rPr lang="en-US" dirty="0"/>
              <a:t>Create mechanisms to promote noticing and recall</a:t>
            </a:r>
          </a:p>
          <a:p>
            <a:r>
              <a:rPr lang="en-US" dirty="0"/>
              <a:t>After Playing</a:t>
            </a:r>
          </a:p>
          <a:p>
            <a:pPr lvl="1"/>
            <a:r>
              <a:rPr lang="en-US" dirty="0"/>
              <a:t>Discussion/Writing activities that use in-game content</a:t>
            </a:r>
          </a:p>
          <a:p>
            <a:pPr lvl="1"/>
            <a:r>
              <a:rPr lang="en-US" dirty="0"/>
              <a:t>Compare and contrast in-game experiences/ notes</a:t>
            </a:r>
          </a:p>
          <a:p>
            <a:pPr lvl="1"/>
            <a:r>
              <a:rPr lang="en-US" dirty="0"/>
              <a:t>Make connections between in-class lectures and in-game material</a:t>
            </a:r>
          </a:p>
          <a:p>
            <a:pPr lvl="1"/>
            <a:endParaRPr lang="en-US" dirty="0"/>
          </a:p>
          <a:p>
            <a:endParaRPr lang="en-US" dirty="0"/>
          </a:p>
          <a:p>
            <a:endParaRPr lang="en-US" dirty="0"/>
          </a:p>
        </p:txBody>
      </p:sp>
      <p:sp>
        <p:nvSpPr>
          <p:cNvPr id="4" name="Rectangle 3">
            <a:extLst>
              <a:ext uri="{FF2B5EF4-FFF2-40B4-BE49-F238E27FC236}">
                <a16:creationId xmlns:a16="http://schemas.microsoft.com/office/drawing/2014/main" id="{6715070D-631B-7A4C-B641-15FF9F685B4F}"/>
              </a:ext>
            </a:extLst>
          </p:cNvPr>
          <p:cNvSpPr/>
          <p:nvPr/>
        </p:nvSpPr>
        <p:spPr>
          <a:xfrm>
            <a:off x="4054759" y="948462"/>
            <a:ext cx="8001357" cy="1754326"/>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 do these steps change</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 a mul</a:t>
            </a: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tiplayer game?</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59258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F28A-7042-544E-8957-823216AFF79F}"/>
              </a:ext>
            </a:extLst>
          </p:cNvPr>
          <p:cNvSpPr>
            <a:spLocks noGrp="1"/>
          </p:cNvSpPr>
          <p:nvPr>
            <p:ph type="title"/>
          </p:nvPr>
        </p:nvSpPr>
        <p:spPr/>
        <p:txBody>
          <a:bodyPr/>
          <a:lstStyle/>
          <a:p>
            <a:r>
              <a:rPr lang="en-US" dirty="0"/>
              <a:t>Other general guidelines…</a:t>
            </a:r>
          </a:p>
        </p:txBody>
      </p:sp>
      <p:sp>
        <p:nvSpPr>
          <p:cNvPr id="3" name="Content Placeholder 2">
            <a:extLst>
              <a:ext uri="{FF2B5EF4-FFF2-40B4-BE49-F238E27FC236}">
                <a16:creationId xmlns:a16="http://schemas.microsoft.com/office/drawing/2014/main" id="{DD95C7D9-D053-0740-A48F-7FCFDA1127B8}"/>
              </a:ext>
            </a:extLst>
          </p:cNvPr>
          <p:cNvSpPr>
            <a:spLocks noGrp="1"/>
          </p:cNvSpPr>
          <p:nvPr>
            <p:ph idx="1"/>
          </p:nvPr>
        </p:nvSpPr>
        <p:spPr>
          <a:xfrm>
            <a:off x="838200" y="1825625"/>
            <a:ext cx="6284495" cy="4351338"/>
          </a:xfrm>
        </p:spPr>
        <p:txBody>
          <a:bodyPr/>
          <a:lstStyle/>
          <a:p>
            <a:r>
              <a:rPr lang="en-US" dirty="0"/>
              <a:t>Mastering game mechanics takes time…</a:t>
            </a:r>
          </a:p>
          <a:p>
            <a:r>
              <a:rPr lang="en-US" dirty="0"/>
              <a:t>You should be familiar with the game before you bring it into the classroom. </a:t>
            </a:r>
          </a:p>
          <a:p>
            <a:r>
              <a:rPr lang="en-US" dirty="0"/>
              <a:t>Use game log files to get an idea of the vocabulary</a:t>
            </a:r>
          </a:p>
          <a:p>
            <a:endParaRPr lang="en-US" dirty="0"/>
          </a:p>
        </p:txBody>
      </p:sp>
    </p:spTree>
    <p:extLst>
      <p:ext uri="{BB962C8B-B14F-4D97-AF65-F5344CB8AC3E}">
        <p14:creationId xmlns:p14="http://schemas.microsoft.com/office/powerpoint/2010/main" val="195243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343A70-A509-8549-87D8-68E3AAB484A8}"/>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3700" dirty="0">
                <a:solidFill>
                  <a:schemeClr val="bg2"/>
                </a:solidFill>
              </a:rPr>
              <a:t>Example Games &amp; Classroom Suggestions</a:t>
            </a:r>
            <a:endParaRPr lang="en-US" sz="3700" kern="1200" dirty="0">
              <a:solidFill>
                <a:schemeClr val="bg2"/>
              </a:solidFill>
              <a:latin typeface="+mj-lt"/>
              <a:ea typeface="+mj-ea"/>
              <a:cs typeface="+mj-cs"/>
            </a:endParaRPr>
          </a:p>
        </p:txBody>
      </p:sp>
    </p:spTree>
    <p:extLst>
      <p:ext uri="{BB962C8B-B14F-4D97-AF65-F5344CB8AC3E}">
        <p14:creationId xmlns:p14="http://schemas.microsoft.com/office/powerpoint/2010/main" val="219777954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6D47-876C-074C-9912-2A3DDDBC3BEE}"/>
              </a:ext>
            </a:extLst>
          </p:cNvPr>
          <p:cNvSpPr>
            <a:spLocks noGrp="1"/>
          </p:cNvSpPr>
          <p:nvPr>
            <p:ph type="title"/>
          </p:nvPr>
        </p:nvSpPr>
        <p:spPr/>
        <p:txBody>
          <a:bodyPr/>
          <a:lstStyle/>
          <a:p>
            <a:r>
              <a:rPr lang="en-US" dirty="0" err="1"/>
              <a:t>Stardew</a:t>
            </a:r>
            <a:r>
              <a:rPr lang="en-US" dirty="0"/>
              <a:t> Valley </a:t>
            </a:r>
            <a:br>
              <a:rPr lang="en-US" dirty="0"/>
            </a:br>
            <a:r>
              <a:rPr lang="en-US" sz="1600" dirty="0"/>
              <a:t>German, Spanish, Japanese, Portuguese, Russian, Sim. Chinese</a:t>
            </a:r>
            <a:endParaRPr lang="en-US" dirty="0"/>
          </a:p>
        </p:txBody>
      </p:sp>
      <p:sp>
        <p:nvSpPr>
          <p:cNvPr id="3" name="Content Placeholder 2">
            <a:extLst>
              <a:ext uri="{FF2B5EF4-FFF2-40B4-BE49-F238E27FC236}">
                <a16:creationId xmlns:a16="http://schemas.microsoft.com/office/drawing/2014/main" id="{3CE4C5A2-65A8-0E4C-AF87-D226451F42F3}"/>
              </a:ext>
            </a:extLst>
          </p:cNvPr>
          <p:cNvSpPr>
            <a:spLocks noGrp="1"/>
          </p:cNvSpPr>
          <p:nvPr>
            <p:ph idx="1"/>
          </p:nvPr>
        </p:nvSpPr>
        <p:spPr>
          <a:xfrm>
            <a:off x="838200" y="1825625"/>
            <a:ext cx="4431632" cy="4351338"/>
          </a:xfrm>
        </p:spPr>
        <p:txBody>
          <a:bodyPr>
            <a:normAutofit fontScale="92500" lnSpcReduction="10000"/>
          </a:bodyPr>
          <a:lstStyle/>
          <a:p>
            <a:r>
              <a:rPr lang="en-US" dirty="0"/>
              <a:t>Compare and contrast farms</a:t>
            </a:r>
          </a:p>
          <a:p>
            <a:r>
              <a:rPr lang="en-US" dirty="0"/>
              <a:t>Build an in-class resource center</a:t>
            </a:r>
          </a:p>
          <a:p>
            <a:r>
              <a:rPr lang="en-US" dirty="0"/>
              <a:t>Lesson on farming, community, mining, etc.</a:t>
            </a:r>
          </a:p>
          <a:p>
            <a:r>
              <a:rPr lang="en-US" dirty="0"/>
              <a:t>Writing daily routines</a:t>
            </a:r>
          </a:p>
          <a:p>
            <a:r>
              <a:rPr lang="en-US" dirty="0"/>
              <a:t>Comparing best routines</a:t>
            </a:r>
          </a:p>
          <a:p>
            <a:r>
              <a:rPr lang="en-US" dirty="0"/>
              <a:t>NPC bibliographies</a:t>
            </a:r>
          </a:p>
          <a:p>
            <a:r>
              <a:rPr lang="en-US" dirty="0"/>
              <a:t>Share Crafting Recipes</a:t>
            </a:r>
          </a:p>
          <a:p>
            <a:r>
              <a:rPr lang="en-US" dirty="0"/>
              <a:t>Other Ideas??</a:t>
            </a:r>
          </a:p>
        </p:txBody>
      </p:sp>
      <p:pic>
        <p:nvPicPr>
          <p:cNvPr id="4" name="Picture 3">
            <a:extLst>
              <a:ext uri="{FF2B5EF4-FFF2-40B4-BE49-F238E27FC236}">
                <a16:creationId xmlns:a16="http://schemas.microsoft.com/office/drawing/2014/main" id="{8AF7C055-D42F-6A4C-B32B-DAC9D9D4ADEB}"/>
              </a:ext>
            </a:extLst>
          </p:cNvPr>
          <p:cNvPicPr>
            <a:picLocks noChangeAspect="1"/>
          </p:cNvPicPr>
          <p:nvPr/>
        </p:nvPicPr>
        <p:blipFill>
          <a:blip r:embed="rId3"/>
          <a:stretch>
            <a:fillRect/>
          </a:stretch>
        </p:blipFill>
        <p:spPr>
          <a:xfrm>
            <a:off x="5465484" y="1560930"/>
            <a:ext cx="3958390" cy="2216699"/>
          </a:xfrm>
          <a:prstGeom prst="rect">
            <a:avLst/>
          </a:prstGeom>
        </p:spPr>
      </p:pic>
      <p:pic>
        <p:nvPicPr>
          <p:cNvPr id="5" name="Picture 4">
            <a:extLst>
              <a:ext uri="{FF2B5EF4-FFF2-40B4-BE49-F238E27FC236}">
                <a16:creationId xmlns:a16="http://schemas.microsoft.com/office/drawing/2014/main" id="{660AB34E-4C25-1E48-B829-5F80592F222E}"/>
              </a:ext>
            </a:extLst>
          </p:cNvPr>
          <p:cNvPicPr>
            <a:picLocks noChangeAspect="1"/>
          </p:cNvPicPr>
          <p:nvPr/>
        </p:nvPicPr>
        <p:blipFill>
          <a:blip r:embed="rId4"/>
          <a:stretch>
            <a:fillRect/>
          </a:stretch>
        </p:blipFill>
        <p:spPr>
          <a:xfrm>
            <a:off x="5408193" y="3930316"/>
            <a:ext cx="5228007" cy="2927684"/>
          </a:xfrm>
          <a:prstGeom prst="rect">
            <a:avLst/>
          </a:prstGeom>
        </p:spPr>
      </p:pic>
      <p:pic>
        <p:nvPicPr>
          <p:cNvPr id="6" name="Picture 5">
            <a:extLst>
              <a:ext uri="{FF2B5EF4-FFF2-40B4-BE49-F238E27FC236}">
                <a16:creationId xmlns:a16="http://schemas.microsoft.com/office/drawing/2014/main" id="{DE600381-2DB9-5844-9F2F-C270B9E5F650}"/>
              </a:ext>
            </a:extLst>
          </p:cNvPr>
          <p:cNvPicPr>
            <a:picLocks noChangeAspect="1"/>
          </p:cNvPicPr>
          <p:nvPr/>
        </p:nvPicPr>
        <p:blipFill>
          <a:blip r:embed="rId5"/>
          <a:stretch>
            <a:fillRect/>
          </a:stretch>
        </p:blipFill>
        <p:spPr>
          <a:xfrm>
            <a:off x="8151394" y="494505"/>
            <a:ext cx="4271405" cy="2391987"/>
          </a:xfrm>
          <a:prstGeom prst="rect">
            <a:avLst/>
          </a:prstGeom>
        </p:spPr>
      </p:pic>
    </p:spTree>
    <p:extLst>
      <p:ext uri="{BB962C8B-B14F-4D97-AF65-F5344CB8AC3E}">
        <p14:creationId xmlns:p14="http://schemas.microsoft.com/office/powerpoint/2010/main" val="354772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1407-6C07-8D41-9505-0D4E351148E4}"/>
              </a:ext>
            </a:extLst>
          </p:cNvPr>
          <p:cNvSpPr>
            <a:spLocks noGrp="1"/>
          </p:cNvSpPr>
          <p:nvPr>
            <p:ph type="title"/>
          </p:nvPr>
        </p:nvSpPr>
        <p:spPr/>
        <p:txBody>
          <a:bodyPr/>
          <a:lstStyle/>
          <a:p>
            <a:r>
              <a:rPr lang="en-US" dirty="0"/>
              <a:t>ECO</a:t>
            </a:r>
            <a:br>
              <a:rPr lang="en-US" dirty="0"/>
            </a:br>
            <a:r>
              <a:rPr lang="en-US" sz="1600" dirty="0"/>
              <a:t>Just English now, but other languages coming.</a:t>
            </a:r>
            <a:endParaRPr lang="en-US" dirty="0"/>
          </a:p>
        </p:txBody>
      </p:sp>
      <p:sp>
        <p:nvSpPr>
          <p:cNvPr id="3" name="Content Placeholder 2">
            <a:extLst>
              <a:ext uri="{FF2B5EF4-FFF2-40B4-BE49-F238E27FC236}">
                <a16:creationId xmlns:a16="http://schemas.microsoft.com/office/drawing/2014/main" id="{F796E235-2C3C-6248-80BD-D170B9933FD8}"/>
              </a:ext>
            </a:extLst>
          </p:cNvPr>
          <p:cNvSpPr>
            <a:spLocks noGrp="1"/>
          </p:cNvSpPr>
          <p:nvPr>
            <p:ph idx="1"/>
          </p:nvPr>
        </p:nvSpPr>
        <p:spPr>
          <a:xfrm>
            <a:off x="838200" y="1825625"/>
            <a:ext cx="4166937" cy="4351338"/>
          </a:xfrm>
        </p:spPr>
        <p:txBody>
          <a:bodyPr>
            <a:normAutofit lnSpcReduction="10000"/>
          </a:bodyPr>
          <a:lstStyle/>
          <a:p>
            <a:r>
              <a:rPr lang="en-US" dirty="0"/>
              <a:t>Lessons on animals, habitats, environment.</a:t>
            </a:r>
          </a:p>
          <a:p>
            <a:r>
              <a:rPr lang="en-US" dirty="0"/>
              <a:t>In-class discussion on strategies and roles</a:t>
            </a:r>
          </a:p>
          <a:p>
            <a:r>
              <a:rPr lang="en-US" dirty="0"/>
              <a:t>Share vocabulary and skills learned</a:t>
            </a:r>
          </a:p>
          <a:p>
            <a:r>
              <a:rPr lang="en-US" dirty="0"/>
              <a:t>Comparing how world changes. </a:t>
            </a:r>
          </a:p>
          <a:p>
            <a:r>
              <a:rPr lang="en-US" dirty="0"/>
              <a:t>Share crafting recipes</a:t>
            </a:r>
          </a:p>
          <a:p>
            <a:r>
              <a:rPr lang="en-US" dirty="0"/>
              <a:t>Other ideas??</a:t>
            </a:r>
          </a:p>
        </p:txBody>
      </p:sp>
      <p:pic>
        <p:nvPicPr>
          <p:cNvPr id="4" name="Picture 3">
            <a:extLst>
              <a:ext uri="{FF2B5EF4-FFF2-40B4-BE49-F238E27FC236}">
                <a16:creationId xmlns:a16="http://schemas.microsoft.com/office/drawing/2014/main" id="{6125BAA0-28BF-954C-B16E-5553FECCCE63}"/>
              </a:ext>
            </a:extLst>
          </p:cNvPr>
          <p:cNvPicPr>
            <a:picLocks noChangeAspect="1"/>
          </p:cNvPicPr>
          <p:nvPr/>
        </p:nvPicPr>
        <p:blipFill>
          <a:blip r:embed="rId3"/>
          <a:stretch>
            <a:fillRect/>
          </a:stretch>
        </p:blipFill>
        <p:spPr>
          <a:xfrm>
            <a:off x="5355389" y="365125"/>
            <a:ext cx="5983429" cy="1884780"/>
          </a:xfrm>
          <a:prstGeom prst="rect">
            <a:avLst/>
          </a:prstGeom>
        </p:spPr>
      </p:pic>
      <p:pic>
        <p:nvPicPr>
          <p:cNvPr id="5" name="Picture 4">
            <a:extLst>
              <a:ext uri="{FF2B5EF4-FFF2-40B4-BE49-F238E27FC236}">
                <a16:creationId xmlns:a16="http://schemas.microsoft.com/office/drawing/2014/main" id="{84149771-A8B0-DE49-92C3-1FFBCE6C47DD}"/>
              </a:ext>
            </a:extLst>
          </p:cNvPr>
          <p:cNvPicPr>
            <a:picLocks noChangeAspect="1"/>
          </p:cNvPicPr>
          <p:nvPr/>
        </p:nvPicPr>
        <p:blipFill>
          <a:blip r:embed="rId4"/>
          <a:stretch>
            <a:fillRect/>
          </a:stretch>
        </p:blipFill>
        <p:spPr>
          <a:xfrm>
            <a:off x="5135479" y="2249905"/>
            <a:ext cx="6629400" cy="2743200"/>
          </a:xfrm>
          <a:prstGeom prst="rect">
            <a:avLst/>
          </a:prstGeom>
        </p:spPr>
      </p:pic>
      <p:pic>
        <p:nvPicPr>
          <p:cNvPr id="7" name="Picture 6">
            <a:extLst>
              <a:ext uri="{FF2B5EF4-FFF2-40B4-BE49-F238E27FC236}">
                <a16:creationId xmlns:a16="http://schemas.microsoft.com/office/drawing/2014/main" id="{948FBF2E-8D45-5B48-88E1-2F7361DB1249}"/>
              </a:ext>
            </a:extLst>
          </p:cNvPr>
          <p:cNvPicPr>
            <a:picLocks noChangeAspect="1"/>
          </p:cNvPicPr>
          <p:nvPr/>
        </p:nvPicPr>
        <p:blipFill>
          <a:blip r:embed="rId5"/>
          <a:stretch>
            <a:fillRect/>
          </a:stretch>
        </p:blipFill>
        <p:spPr>
          <a:xfrm>
            <a:off x="5355389" y="4303295"/>
            <a:ext cx="4561973" cy="2554705"/>
          </a:xfrm>
          <a:prstGeom prst="rect">
            <a:avLst/>
          </a:prstGeom>
        </p:spPr>
      </p:pic>
    </p:spTree>
    <p:extLst>
      <p:ext uri="{BB962C8B-B14F-4D97-AF65-F5344CB8AC3E}">
        <p14:creationId xmlns:p14="http://schemas.microsoft.com/office/powerpoint/2010/main" val="408584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03E78-A022-0742-BF29-F09D7CA511DE}"/>
              </a:ext>
            </a:extLst>
          </p:cNvPr>
          <p:cNvSpPr>
            <a:spLocks noGrp="1"/>
          </p:cNvSpPr>
          <p:nvPr>
            <p:ph type="title"/>
          </p:nvPr>
        </p:nvSpPr>
        <p:spPr/>
        <p:txBody>
          <a:bodyPr/>
          <a:lstStyle/>
          <a:p>
            <a:r>
              <a:rPr lang="en-US" dirty="0"/>
              <a:t>Terraria</a:t>
            </a:r>
            <a:br>
              <a:rPr lang="en-US" dirty="0"/>
            </a:br>
            <a:r>
              <a:rPr lang="en-US" sz="2000" dirty="0"/>
              <a:t>French, Italian, German, Spanish, Polish, Portuguese, Russian, Sim. Chinese</a:t>
            </a:r>
            <a:endParaRPr lang="en-US" dirty="0"/>
          </a:p>
        </p:txBody>
      </p:sp>
      <p:sp>
        <p:nvSpPr>
          <p:cNvPr id="3" name="Content Placeholder 2">
            <a:extLst>
              <a:ext uri="{FF2B5EF4-FFF2-40B4-BE49-F238E27FC236}">
                <a16:creationId xmlns:a16="http://schemas.microsoft.com/office/drawing/2014/main" id="{BF5A2091-CED0-4A45-BC65-5823FC652B8B}"/>
              </a:ext>
            </a:extLst>
          </p:cNvPr>
          <p:cNvSpPr>
            <a:spLocks noGrp="1"/>
          </p:cNvSpPr>
          <p:nvPr>
            <p:ph idx="1"/>
          </p:nvPr>
        </p:nvSpPr>
        <p:spPr>
          <a:xfrm>
            <a:off x="838200" y="1825625"/>
            <a:ext cx="4118811" cy="4351338"/>
          </a:xfrm>
        </p:spPr>
        <p:txBody>
          <a:bodyPr>
            <a:normAutofit lnSpcReduction="10000"/>
          </a:bodyPr>
          <a:lstStyle/>
          <a:p>
            <a:r>
              <a:rPr lang="en-US" dirty="0"/>
              <a:t>In-class discussion of survival strategies.</a:t>
            </a:r>
          </a:p>
          <a:p>
            <a:r>
              <a:rPr lang="en-US" dirty="0"/>
              <a:t>Plan, build, evaluate, repeat.</a:t>
            </a:r>
          </a:p>
          <a:p>
            <a:r>
              <a:rPr lang="en-US" dirty="0"/>
              <a:t>Diary of new words, compare diaries. </a:t>
            </a:r>
          </a:p>
          <a:p>
            <a:r>
              <a:rPr lang="en-US" dirty="0"/>
              <a:t>Compare and contrast worlds. </a:t>
            </a:r>
          </a:p>
          <a:p>
            <a:r>
              <a:rPr lang="en-US" dirty="0"/>
              <a:t>Share crafting recipes</a:t>
            </a:r>
          </a:p>
          <a:p>
            <a:r>
              <a:rPr lang="en-US" dirty="0"/>
              <a:t>Other ideas?</a:t>
            </a:r>
          </a:p>
        </p:txBody>
      </p:sp>
      <p:pic>
        <p:nvPicPr>
          <p:cNvPr id="4" name="Picture 3">
            <a:extLst>
              <a:ext uri="{FF2B5EF4-FFF2-40B4-BE49-F238E27FC236}">
                <a16:creationId xmlns:a16="http://schemas.microsoft.com/office/drawing/2014/main" id="{BF492378-E2AA-2D4B-88E3-6E3DFAFA8A5A}"/>
              </a:ext>
            </a:extLst>
          </p:cNvPr>
          <p:cNvPicPr>
            <a:picLocks noChangeAspect="1"/>
          </p:cNvPicPr>
          <p:nvPr/>
        </p:nvPicPr>
        <p:blipFill>
          <a:blip r:embed="rId3"/>
          <a:stretch>
            <a:fillRect/>
          </a:stretch>
        </p:blipFill>
        <p:spPr>
          <a:xfrm>
            <a:off x="5143499" y="1523999"/>
            <a:ext cx="4265195" cy="2388509"/>
          </a:xfrm>
          <a:prstGeom prst="rect">
            <a:avLst/>
          </a:prstGeom>
        </p:spPr>
      </p:pic>
      <p:pic>
        <p:nvPicPr>
          <p:cNvPr id="5" name="Picture 4">
            <a:extLst>
              <a:ext uri="{FF2B5EF4-FFF2-40B4-BE49-F238E27FC236}">
                <a16:creationId xmlns:a16="http://schemas.microsoft.com/office/drawing/2014/main" id="{7AE30BFF-6360-934F-AB73-E44CCACF4C1D}"/>
              </a:ext>
            </a:extLst>
          </p:cNvPr>
          <p:cNvPicPr>
            <a:picLocks noChangeAspect="1"/>
          </p:cNvPicPr>
          <p:nvPr/>
        </p:nvPicPr>
        <p:blipFill>
          <a:blip r:embed="rId4"/>
          <a:stretch>
            <a:fillRect/>
          </a:stretch>
        </p:blipFill>
        <p:spPr>
          <a:xfrm>
            <a:off x="5054600" y="3912507"/>
            <a:ext cx="4886456" cy="2264455"/>
          </a:xfrm>
          <a:prstGeom prst="rect">
            <a:avLst/>
          </a:prstGeom>
        </p:spPr>
      </p:pic>
      <p:pic>
        <p:nvPicPr>
          <p:cNvPr id="6" name="Picture 5">
            <a:extLst>
              <a:ext uri="{FF2B5EF4-FFF2-40B4-BE49-F238E27FC236}">
                <a16:creationId xmlns:a16="http://schemas.microsoft.com/office/drawing/2014/main" id="{7A10CDC4-231C-C143-A756-4DB2FD54AF31}"/>
              </a:ext>
            </a:extLst>
          </p:cNvPr>
          <p:cNvPicPr>
            <a:picLocks noChangeAspect="1"/>
          </p:cNvPicPr>
          <p:nvPr/>
        </p:nvPicPr>
        <p:blipFill>
          <a:blip r:embed="rId5"/>
          <a:stretch>
            <a:fillRect/>
          </a:stretch>
        </p:blipFill>
        <p:spPr>
          <a:xfrm>
            <a:off x="8275606" y="2011530"/>
            <a:ext cx="3863263" cy="2163427"/>
          </a:xfrm>
          <a:prstGeom prst="rect">
            <a:avLst/>
          </a:prstGeom>
        </p:spPr>
      </p:pic>
    </p:spTree>
    <p:extLst>
      <p:ext uri="{BB962C8B-B14F-4D97-AF65-F5344CB8AC3E}">
        <p14:creationId xmlns:p14="http://schemas.microsoft.com/office/powerpoint/2010/main" val="193997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21D1-0BD6-F34F-B75D-229BCEC21648}"/>
              </a:ext>
            </a:extLst>
          </p:cNvPr>
          <p:cNvSpPr>
            <a:spLocks noGrp="1"/>
          </p:cNvSpPr>
          <p:nvPr>
            <p:ph type="title"/>
          </p:nvPr>
        </p:nvSpPr>
        <p:spPr/>
        <p:txBody>
          <a:bodyPr/>
          <a:lstStyle/>
          <a:p>
            <a:r>
              <a:rPr lang="en-US" dirty="0"/>
              <a:t>Sid Meier’s Civilization V</a:t>
            </a:r>
            <a:br>
              <a:rPr lang="en-US" dirty="0"/>
            </a:br>
            <a:r>
              <a:rPr lang="en-US" sz="2000" dirty="0"/>
              <a:t>French (A), German (A), Italian (A), Spanish (A), Polish, Japanese, Korean, Russian, </a:t>
            </a:r>
            <a:r>
              <a:rPr lang="en-US" sz="2000" dirty="0" err="1"/>
              <a:t>Trad</a:t>
            </a:r>
            <a:r>
              <a:rPr lang="en-US" sz="2000" dirty="0"/>
              <a:t>. Chinese</a:t>
            </a:r>
            <a:endParaRPr lang="en-US" dirty="0"/>
          </a:p>
        </p:txBody>
      </p:sp>
      <p:sp>
        <p:nvSpPr>
          <p:cNvPr id="3" name="Content Placeholder 2">
            <a:extLst>
              <a:ext uri="{FF2B5EF4-FFF2-40B4-BE49-F238E27FC236}">
                <a16:creationId xmlns:a16="http://schemas.microsoft.com/office/drawing/2014/main" id="{302A6D47-F7FB-3A49-B45A-972C4B07CF7F}"/>
              </a:ext>
            </a:extLst>
          </p:cNvPr>
          <p:cNvSpPr>
            <a:spLocks noGrp="1"/>
          </p:cNvSpPr>
          <p:nvPr>
            <p:ph idx="1"/>
          </p:nvPr>
        </p:nvSpPr>
        <p:spPr>
          <a:xfrm>
            <a:off x="838200" y="1825625"/>
            <a:ext cx="4551947" cy="4351338"/>
          </a:xfrm>
        </p:spPr>
        <p:txBody>
          <a:bodyPr/>
          <a:lstStyle/>
          <a:p>
            <a:r>
              <a:rPr lang="en-US" dirty="0"/>
              <a:t>Compare reality to game</a:t>
            </a:r>
          </a:p>
          <a:p>
            <a:r>
              <a:rPr lang="en-US" dirty="0"/>
              <a:t>Compare civilizations</a:t>
            </a:r>
          </a:p>
          <a:p>
            <a:r>
              <a:rPr lang="en-US" dirty="0"/>
              <a:t>Lessons on in-game personas</a:t>
            </a:r>
          </a:p>
          <a:p>
            <a:r>
              <a:rPr lang="en-US" dirty="0"/>
              <a:t>In-class discussion of game strategies</a:t>
            </a:r>
          </a:p>
          <a:p>
            <a:r>
              <a:rPr lang="en-US" dirty="0"/>
              <a:t>Player-Watchers</a:t>
            </a:r>
          </a:p>
          <a:p>
            <a:r>
              <a:rPr lang="en-US" dirty="0"/>
              <a:t>Other ideas??</a:t>
            </a:r>
          </a:p>
        </p:txBody>
      </p:sp>
      <p:pic>
        <p:nvPicPr>
          <p:cNvPr id="4" name="Picture 3">
            <a:extLst>
              <a:ext uri="{FF2B5EF4-FFF2-40B4-BE49-F238E27FC236}">
                <a16:creationId xmlns:a16="http://schemas.microsoft.com/office/drawing/2014/main" id="{66A14659-C926-3B46-9547-EC2009885921}"/>
              </a:ext>
            </a:extLst>
          </p:cNvPr>
          <p:cNvPicPr>
            <a:picLocks noChangeAspect="1"/>
          </p:cNvPicPr>
          <p:nvPr/>
        </p:nvPicPr>
        <p:blipFill>
          <a:blip r:embed="rId3"/>
          <a:stretch>
            <a:fillRect/>
          </a:stretch>
        </p:blipFill>
        <p:spPr>
          <a:xfrm>
            <a:off x="5528511" y="1690688"/>
            <a:ext cx="3426404" cy="1918786"/>
          </a:xfrm>
          <a:prstGeom prst="rect">
            <a:avLst/>
          </a:prstGeom>
        </p:spPr>
      </p:pic>
      <p:pic>
        <p:nvPicPr>
          <p:cNvPr id="6" name="Picture 5">
            <a:extLst>
              <a:ext uri="{FF2B5EF4-FFF2-40B4-BE49-F238E27FC236}">
                <a16:creationId xmlns:a16="http://schemas.microsoft.com/office/drawing/2014/main" id="{A9F752F6-FFC4-1042-8A8C-629E56422493}"/>
              </a:ext>
            </a:extLst>
          </p:cNvPr>
          <p:cNvPicPr>
            <a:picLocks noChangeAspect="1"/>
          </p:cNvPicPr>
          <p:nvPr/>
        </p:nvPicPr>
        <p:blipFill>
          <a:blip r:embed="rId4"/>
          <a:stretch>
            <a:fillRect/>
          </a:stretch>
        </p:blipFill>
        <p:spPr>
          <a:xfrm>
            <a:off x="5528510" y="3609473"/>
            <a:ext cx="3955207" cy="2406315"/>
          </a:xfrm>
          <a:prstGeom prst="rect">
            <a:avLst/>
          </a:prstGeom>
        </p:spPr>
      </p:pic>
      <p:pic>
        <p:nvPicPr>
          <p:cNvPr id="7" name="Picture 6">
            <a:extLst>
              <a:ext uri="{FF2B5EF4-FFF2-40B4-BE49-F238E27FC236}">
                <a16:creationId xmlns:a16="http://schemas.microsoft.com/office/drawing/2014/main" id="{78C21418-3F6F-3745-951B-4BA520850B03}"/>
              </a:ext>
            </a:extLst>
          </p:cNvPr>
          <p:cNvPicPr>
            <a:picLocks noChangeAspect="1"/>
          </p:cNvPicPr>
          <p:nvPr/>
        </p:nvPicPr>
        <p:blipFill>
          <a:blip r:embed="rId5"/>
          <a:stretch>
            <a:fillRect/>
          </a:stretch>
        </p:blipFill>
        <p:spPr>
          <a:xfrm>
            <a:off x="8531217" y="2233863"/>
            <a:ext cx="3616636" cy="2025316"/>
          </a:xfrm>
          <a:prstGeom prst="rect">
            <a:avLst/>
          </a:prstGeom>
        </p:spPr>
      </p:pic>
    </p:spTree>
    <p:extLst>
      <p:ext uri="{BB962C8B-B14F-4D97-AF65-F5344CB8AC3E}">
        <p14:creationId xmlns:p14="http://schemas.microsoft.com/office/powerpoint/2010/main" val="166838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00E2-786A-7A42-9F0B-68F193206B8B}"/>
              </a:ext>
            </a:extLst>
          </p:cNvPr>
          <p:cNvSpPr>
            <a:spLocks noGrp="1"/>
          </p:cNvSpPr>
          <p:nvPr>
            <p:ph type="title"/>
          </p:nvPr>
        </p:nvSpPr>
        <p:spPr/>
        <p:txBody>
          <a:bodyPr/>
          <a:lstStyle/>
          <a:p>
            <a:r>
              <a:rPr lang="en-US" dirty="0"/>
              <a:t>We were here too</a:t>
            </a:r>
            <a:br>
              <a:rPr lang="en-US" dirty="0"/>
            </a:br>
            <a:r>
              <a:rPr lang="en-US" sz="2000" dirty="0"/>
              <a:t>10+ Languages</a:t>
            </a:r>
            <a:endParaRPr lang="en-US" dirty="0"/>
          </a:p>
        </p:txBody>
      </p:sp>
      <p:sp>
        <p:nvSpPr>
          <p:cNvPr id="3" name="Content Placeholder 2">
            <a:extLst>
              <a:ext uri="{FF2B5EF4-FFF2-40B4-BE49-F238E27FC236}">
                <a16:creationId xmlns:a16="http://schemas.microsoft.com/office/drawing/2014/main" id="{892B7E0F-5218-DD42-A892-B53B52EB0414}"/>
              </a:ext>
            </a:extLst>
          </p:cNvPr>
          <p:cNvSpPr>
            <a:spLocks noGrp="1"/>
          </p:cNvSpPr>
          <p:nvPr>
            <p:ph idx="1"/>
          </p:nvPr>
        </p:nvSpPr>
        <p:spPr>
          <a:xfrm>
            <a:off x="814727" y="1890939"/>
            <a:ext cx="4732421" cy="4351338"/>
          </a:xfrm>
        </p:spPr>
        <p:txBody>
          <a:bodyPr/>
          <a:lstStyle/>
          <a:p>
            <a:r>
              <a:rPr lang="en-US" dirty="0"/>
              <a:t>Dyads compare strategies and experiences. </a:t>
            </a:r>
          </a:p>
          <a:p>
            <a:r>
              <a:rPr lang="en-US" dirty="0"/>
              <a:t>Writing recall activity.</a:t>
            </a:r>
          </a:p>
          <a:p>
            <a:r>
              <a:rPr lang="en-US" dirty="0"/>
              <a:t>Class discussion on unknown vocabulary/phrases.</a:t>
            </a:r>
          </a:p>
          <a:p>
            <a:r>
              <a:rPr lang="en-US" dirty="0"/>
              <a:t>Other ideas?</a:t>
            </a:r>
          </a:p>
        </p:txBody>
      </p:sp>
      <p:pic>
        <p:nvPicPr>
          <p:cNvPr id="4" name="Picture 3">
            <a:extLst>
              <a:ext uri="{FF2B5EF4-FFF2-40B4-BE49-F238E27FC236}">
                <a16:creationId xmlns:a16="http://schemas.microsoft.com/office/drawing/2014/main" id="{A3A31AD5-D277-8547-B455-4D488E67035A}"/>
              </a:ext>
            </a:extLst>
          </p:cNvPr>
          <p:cNvPicPr>
            <a:picLocks noChangeAspect="1"/>
          </p:cNvPicPr>
          <p:nvPr/>
        </p:nvPicPr>
        <p:blipFill>
          <a:blip r:embed="rId3"/>
          <a:stretch>
            <a:fillRect/>
          </a:stretch>
        </p:blipFill>
        <p:spPr>
          <a:xfrm>
            <a:off x="5733046" y="1690687"/>
            <a:ext cx="6133509" cy="3434765"/>
          </a:xfrm>
          <a:prstGeom prst="rect">
            <a:avLst/>
          </a:prstGeom>
        </p:spPr>
      </p:pic>
      <p:pic>
        <p:nvPicPr>
          <p:cNvPr id="5" name="Picture 4">
            <a:extLst>
              <a:ext uri="{FF2B5EF4-FFF2-40B4-BE49-F238E27FC236}">
                <a16:creationId xmlns:a16="http://schemas.microsoft.com/office/drawing/2014/main" id="{ECF318D0-F7B0-6143-8326-0A9B33CC9909}"/>
              </a:ext>
            </a:extLst>
          </p:cNvPr>
          <p:cNvPicPr>
            <a:picLocks noChangeAspect="1"/>
          </p:cNvPicPr>
          <p:nvPr/>
        </p:nvPicPr>
        <p:blipFill>
          <a:blip r:embed="rId4"/>
          <a:stretch>
            <a:fillRect/>
          </a:stretch>
        </p:blipFill>
        <p:spPr>
          <a:xfrm>
            <a:off x="6095999" y="4509501"/>
            <a:ext cx="2855495" cy="2147155"/>
          </a:xfrm>
          <a:prstGeom prst="rect">
            <a:avLst/>
          </a:prstGeom>
        </p:spPr>
      </p:pic>
      <p:pic>
        <p:nvPicPr>
          <p:cNvPr id="6" name="Picture 5">
            <a:extLst>
              <a:ext uri="{FF2B5EF4-FFF2-40B4-BE49-F238E27FC236}">
                <a16:creationId xmlns:a16="http://schemas.microsoft.com/office/drawing/2014/main" id="{2C2A072F-CA73-944B-A02E-3A5D61AC7604}"/>
              </a:ext>
            </a:extLst>
          </p:cNvPr>
          <p:cNvPicPr>
            <a:picLocks noChangeAspect="1"/>
          </p:cNvPicPr>
          <p:nvPr/>
        </p:nvPicPr>
        <p:blipFill>
          <a:blip r:embed="rId5"/>
          <a:stretch>
            <a:fillRect/>
          </a:stretch>
        </p:blipFill>
        <p:spPr>
          <a:xfrm>
            <a:off x="8568821" y="4214654"/>
            <a:ext cx="3728449" cy="2294430"/>
          </a:xfrm>
          <a:prstGeom prst="rect">
            <a:avLst/>
          </a:prstGeom>
        </p:spPr>
      </p:pic>
    </p:spTree>
    <p:extLst>
      <p:ext uri="{BB962C8B-B14F-4D97-AF65-F5344CB8AC3E}">
        <p14:creationId xmlns:p14="http://schemas.microsoft.com/office/powerpoint/2010/main" val="124044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FB92-9102-8646-905E-236CA1DC25AC}"/>
              </a:ext>
            </a:extLst>
          </p:cNvPr>
          <p:cNvSpPr>
            <a:spLocks noGrp="1"/>
          </p:cNvSpPr>
          <p:nvPr>
            <p:ph type="title"/>
          </p:nvPr>
        </p:nvSpPr>
        <p:spPr/>
        <p:txBody>
          <a:bodyPr/>
          <a:lstStyle/>
          <a:p>
            <a:r>
              <a:rPr lang="en-US" dirty="0"/>
              <a:t>The Banner Saga</a:t>
            </a:r>
            <a:br>
              <a:rPr lang="en-US" dirty="0"/>
            </a:br>
            <a:r>
              <a:rPr lang="en-US" sz="2000" dirty="0"/>
              <a:t>10+ languages</a:t>
            </a:r>
            <a:endParaRPr lang="en-US" dirty="0"/>
          </a:p>
        </p:txBody>
      </p:sp>
      <p:sp>
        <p:nvSpPr>
          <p:cNvPr id="3" name="Content Placeholder 2">
            <a:extLst>
              <a:ext uri="{FF2B5EF4-FFF2-40B4-BE49-F238E27FC236}">
                <a16:creationId xmlns:a16="http://schemas.microsoft.com/office/drawing/2014/main" id="{0B62A9B0-1E83-A842-8E5F-172A0BFEA7CB}"/>
              </a:ext>
            </a:extLst>
          </p:cNvPr>
          <p:cNvSpPr>
            <a:spLocks noGrp="1"/>
          </p:cNvSpPr>
          <p:nvPr>
            <p:ph idx="1"/>
          </p:nvPr>
        </p:nvSpPr>
        <p:spPr>
          <a:xfrm>
            <a:off x="838200" y="1825625"/>
            <a:ext cx="5297905" cy="4351338"/>
          </a:xfrm>
        </p:spPr>
        <p:txBody>
          <a:bodyPr/>
          <a:lstStyle/>
          <a:p>
            <a:r>
              <a:rPr lang="en-US" dirty="0"/>
              <a:t>Compare story outcomes</a:t>
            </a:r>
          </a:p>
          <a:p>
            <a:r>
              <a:rPr lang="en-US" dirty="0"/>
              <a:t>NPC biographies</a:t>
            </a:r>
          </a:p>
          <a:p>
            <a:r>
              <a:rPr lang="en-US" dirty="0"/>
              <a:t>Compare Viking realities to in-game stories</a:t>
            </a:r>
          </a:p>
          <a:p>
            <a:r>
              <a:rPr lang="en-US" dirty="0"/>
              <a:t>Other ideas?</a:t>
            </a:r>
          </a:p>
        </p:txBody>
      </p:sp>
      <p:pic>
        <p:nvPicPr>
          <p:cNvPr id="4" name="Picture 3">
            <a:extLst>
              <a:ext uri="{FF2B5EF4-FFF2-40B4-BE49-F238E27FC236}">
                <a16:creationId xmlns:a16="http://schemas.microsoft.com/office/drawing/2014/main" id="{7C29C63D-5768-CE42-A31B-13AF5B7347A2}"/>
              </a:ext>
            </a:extLst>
          </p:cNvPr>
          <p:cNvPicPr>
            <a:picLocks noChangeAspect="1"/>
          </p:cNvPicPr>
          <p:nvPr/>
        </p:nvPicPr>
        <p:blipFill>
          <a:blip r:embed="rId3"/>
          <a:stretch>
            <a:fillRect/>
          </a:stretch>
        </p:blipFill>
        <p:spPr>
          <a:xfrm>
            <a:off x="7044489" y="133936"/>
            <a:ext cx="4401582" cy="2464886"/>
          </a:xfrm>
          <a:prstGeom prst="rect">
            <a:avLst/>
          </a:prstGeom>
        </p:spPr>
      </p:pic>
      <p:pic>
        <p:nvPicPr>
          <p:cNvPr id="5" name="Picture 4">
            <a:extLst>
              <a:ext uri="{FF2B5EF4-FFF2-40B4-BE49-F238E27FC236}">
                <a16:creationId xmlns:a16="http://schemas.microsoft.com/office/drawing/2014/main" id="{C4FF5B90-1777-7345-9D6B-BE3D7B41D932}"/>
              </a:ext>
            </a:extLst>
          </p:cNvPr>
          <p:cNvPicPr>
            <a:picLocks noChangeAspect="1"/>
          </p:cNvPicPr>
          <p:nvPr/>
        </p:nvPicPr>
        <p:blipFill>
          <a:blip r:embed="rId4"/>
          <a:stretch>
            <a:fillRect/>
          </a:stretch>
        </p:blipFill>
        <p:spPr>
          <a:xfrm>
            <a:off x="5771343" y="2296968"/>
            <a:ext cx="3858563" cy="2160795"/>
          </a:xfrm>
          <a:prstGeom prst="rect">
            <a:avLst/>
          </a:prstGeom>
        </p:spPr>
      </p:pic>
      <p:pic>
        <p:nvPicPr>
          <p:cNvPr id="6" name="Picture 5">
            <a:extLst>
              <a:ext uri="{FF2B5EF4-FFF2-40B4-BE49-F238E27FC236}">
                <a16:creationId xmlns:a16="http://schemas.microsoft.com/office/drawing/2014/main" id="{994B17B9-49B4-C443-8020-82A22F3D8C98}"/>
              </a:ext>
            </a:extLst>
          </p:cNvPr>
          <p:cNvPicPr>
            <a:picLocks noChangeAspect="1"/>
          </p:cNvPicPr>
          <p:nvPr/>
        </p:nvPicPr>
        <p:blipFill>
          <a:blip r:embed="rId5"/>
          <a:stretch>
            <a:fillRect/>
          </a:stretch>
        </p:blipFill>
        <p:spPr>
          <a:xfrm>
            <a:off x="4827897" y="4289633"/>
            <a:ext cx="4067821" cy="2277980"/>
          </a:xfrm>
          <a:prstGeom prst="rect">
            <a:avLst/>
          </a:prstGeom>
        </p:spPr>
      </p:pic>
      <p:pic>
        <p:nvPicPr>
          <p:cNvPr id="7" name="Picture 6">
            <a:extLst>
              <a:ext uri="{FF2B5EF4-FFF2-40B4-BE49-F238E27FC236}">
                <a16:creationId xmlns:a16="http://schemas.microsoft.com/office/drawing/2014/main" id="{FD3955F2-4311-924D-A30E-93AA31F8F287}"/>
              </a:ext>
            </a:extLst>
          </p:cNvPr>
          <p:cNvPicPr>
            <a:picLocks noChangeAspect="1"/>
          </p:cNvPicPr>
          <p:nvPr/>
        </p:nvPicPr>
        <p:blipFill>
          <a:blip r:embed="rId6"/>
          <a:stretch>
            <a:fillRect/>
          </a:stretch>
        </p:blipFill>
        <p:spPr>
          <a:xfrm>
            <a:off x="7960756" y="3460833"/>
            <a:ext cx="4064000" cy="2540000"/>
          </a:xfrm>
          <a:prstGeom prst="rect">
            <a:avLst/>
          </a:prstGeom>
        </p:spPr>
      </p:pic>
    </p:spTree>
    <p:extLst>
      <p:ext uri="{BB962C8B-B14F-4D97-AF65-F5344CB8AC3E}">
        <p14:creationId xmlns:p14="http://schemas.microsoft.com/office/powerpoint/2010/main" val="197117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4FA5-B30A-5B42-B075-44F176810542}"/>
              </a:ext>
            </a:extLst>
          </p:cNvPr>
          <p:cNvSpPr>
            <a:spLocks noGrp="1"/>
          </p:cNvSpPr>
          <p:nvPr>
            <p:ph type="title"/>
          </p:nvPr>
        </p:nvSpPr>
        <p:spPr/>
        <p:txBody>
          <a:bodyPr/>
          <a:lstStyle/>
          <a:p>
            <a:r>
              <a:rPr lang="en-US" dirty="0"/>
              <a:t>3</a:t>
            </a:r>
            <a:r>
              <a:rPr lang="en-US" baseline="30000" dirty="0"/>
              <a:t>rd</a:t>
            </a:r>
            <a:r>
              <a:rPr lang="en-US" dirty="0"/>
              <a:t> World Farmer</a:t>
            </a:r>
            <a:br>
              <a:rPr lang="en-US" dirty="0"/>
            </a:br>
            <a:r>
              <a:rPr lang="en-US" sz="2000" dirty="0"/>
              <a:t>Spanish, French, Italian, German, Portuguese</a:t>
            </a:r>
            <a:endParaRPr lang="en-US" dirty="0"/>
          </a:p>
        </p:txBody>
      </p:sp>
      <p:pic>
        <p:nvPicPr>
          <p:cNvPr id="8" name="Content Placeholder 7">
            <a:extLst>
              <a:ext uri="{FF2B5EF4-FFF2-40B4-BE49-F238E27FC236}">
                <a16:creationId xmlns:a16="http://schemas.microsoft.com/office/drawing/2014/main" id="{E6CA5AEC-8E6B-AC47-92CE-5A7804F72D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05562" y="779475"/>
            <a:ext cx="4948238" cy="2841455"/>
          </a:xfrm>
        </p:spPr>
      </p:pic>
      <p:sp>
        <p:nvSpPr>
          <p:cNvPr id="4" name="Rectangle 3">
            <a:extLst>
              <a:ext uri="{FF2B5EF4-FFF2-40B4-BE49-F238E27FC236}">
                <a16:creationId xmlns:a16="http://schemas.microsoft.com/office/drawing/2014/main" id="{9DBD0AC5-4E9C-854E-9CD8-13F0393E9779}"/>
              </a:ext>
            </a:extLst>
          </p:cNvPr>
          <p:cNvSpPr/>
          <p:nvPr/>
        </p:nvSpPr>
        <p:spPr>
          <a:xfrm>
            <a:off x="946173" y="6155871"/>
            <a:ext cx="4050370" cy="369332"/>
          </a:xfrm>
          <a:prstGeom prst="rect">
            <a:avLst/>
          </a:prstGeom>
        </p:spPr>
        <p:txBody>
          <a:bodyPr wrap="square">
            <a:spAutoFit/>
          </a:bodyPr>
          <a:lstStyle/>
          <a:p>
            <a:r>
              <a:rPr lang="en-US" dirty="0"/>
              <a:t>https://3rdworldfarmer.org/</a:t>
            </a:r>
          </a:p>
        </p:txBody>
      </p:sp>
      <p:pic>
        <p:nvPicPr>
          <p:cNvPr id="10" name="Picture 9">
            <a:extLst>
              <a:ext uri="{FF2B5EF4-FFF2-40B4-BE49-F238E27FC236}">
                <a16:creationId xmlns:a16="http://schemas.microsoft.com/office/drawing/2014/main" id="{D90BCBBB-739D-A646-9FB6-B71E8B5DD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20930"/>
            <a:ext cx="5778500" cy="3251200"/>
          </a:xfrm>
          <a:prstGeom prst="rect">
            <a:avLst/>
          </a:prstGeom>
        </p:spPr>
      </p:pic>
      <p:sp>
        <p:nvSpPr>
          <p:cNvPr id="13" name="Rectangle 12">
            <a:extLst>
              <a:ext uri="{FF2B5EF4-FFF2-40B4-BE49-F238E27FC236}">
                <a16:creationId xmlns:a16="http://schemas.microsoft.com/office/drawing/2014/main" id="{24B34D43-2E8F-E541-A191-4301BB626424}"/>
              </a:ext>
            </a:extLst>
          </p:cNvPr>
          <p:cNvSpPr/>
          <p:nvPr/>
        </p:nvSpPr>
        <p:spPr>
          <a:xfrm>
            <a:off x="603273" y="1652591"/>
            <a:ext cx="5354094" cy="2246769"/>
          </a:xfrm>
          <a:prstGeom prst="rect">
            <a:avLst/>
          </a:prstGeom>
        </p:spPr>
        <p:txBody>
          <a:bodyPr wrap="none">
            <a:spAutoFit/>
          </a:bodyPr>
          <a:lstStyle/>
          <a:p>
            <a:pPr marL="457200" indent="-457200">
              <a:buFont typeface="Arial" panose="020B0604020202020204" pitchFamily="34" charset="0"/>
              <a:buChar char="•"/>
            </a:pPr>
            <a:r>
              <a:rPr lang="en-US" sz="2800" dirty="0"/>
              <a:t>Compare random events</a:t>
            </a:r>
          </a:p>
          <a:p>
            <a:pPr marL="457200" indent="-457200">
              <a:buFont typeface="Arial" panose="020B0604020202020204" pitchFamily="34" charset="0"/>
              <a:buChar char="•"/>
            </a:pPr>
            <a:r>
              <a:rPr lang="en-US" sz="2800" dirty="0"/>
              <a:t>Pre-teach farming vocabulary</a:t>
            </a:r>
          </a:p>
          <a:p>
            <a:pPr marL="457200" indent="-457200">
              <a:buFont typeface="Arial" panose="020B0604020202020204" pitchFamily="34" charset="0"/>
              <a:buChar char="•"/>
            </a:pPr>
            <a:r>
              <a:rPr lang="en-US" sz="2800" dirty="0"/>
              <a:t>Discuss strategies and outcomes</a:t>
            </a:r>
          </a:p>
          <a:p>
            <a:pPr marL="457200" indent="-457200">
              <a:buFont typeface="Arial" panose="020B0604020202020204" pitchFamily="34" charset="0"/>
              <a:buChar char="•"/>
            </a:pPr>
            <a:r>
              <a:rPr lang="en-US" sz="2800" dirty="0"/>
              <a:t>Compare and contrast farms</a:t>
            </a:r>
          </a:p>
          <a:p>
            <a:pPr marL="457200" indent="-457200">
              <a:buFont typeface="Arial" panose="020B0604020202020204" pitchFamily="34" charset="0"/>
              <a:buChar char="•"/>
            </a:pPr>
            <a:r>
              <a:rPr lang="en-US" sz="2800" dirty="0"/>
              <a:t>Other ideas??</a:t>
            </a:r>
          </a:p>
        </p:txBody>
      </p:sp>
    </p:spTree>
    <p:extLst>
      <p:ext uri="{BB962C8B-B14F-4D97-AF65-F5344CB8AC3E}">
        <p14:creationId xmlns:p14="http://schemas.microsoft.com/office/powerpoint/2010/main" val="3102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104B02A-27D1-5D48-AA54-3D4539DEEF92}"/>
              </a:ext>
            </a:extLst>
          </p:cNvPr>
          <p:cNvPicPr>
            <a:picLocks noChangeAspect="1"/>
          </p:cNvPicPr>
          <p:nvPr/>
        </p:nvPicPr>
        <p:blipFill>
          <a:blip r:embed="rId2"/>
          <a:stretch>
            <a:fillRect/>
          </a:stretch>
        </p:blipFill>
        <p:spPr>
          <a:xfrm>
            <a:off x="1049180" y="307731"/>
            <a:ext cx="3997637" cy="3997637"/>
          </a:xfrm>
          <a:prstGeom prst="rect">
            <a:avLst/>
          </a:prstGeom>
        </p:spPr>
      </p:pic>
      <p:pic>
        <p:nvPicPr>
          <p:cNvPr id="5" name="Picture 4">
            <a:extLst>
              <a:ext uri="{FF2B5EF4-FFF2-40B4-BE49-F238E27FC236}">
                <a16:creationId xmlns:a16="http://schemas.microsoft.com/office/drawing/2014/main" id="{6F515E14-C3C0-C640-AA72-C01CDE4EDE59}"/>
              </a:ext>
            </a:extLst>
          </p:cNvPr>
          <p:cNvPicPr>
            <a:picLocks noChangeAspect="1"/>
          </p:cNvPicPr>
          <p:nvPr/>
        </p:nvPicPr>
        <p:blipFill>
          <a:blip r:embed="rId3"/>
          <a:stretch>
            <a:fillRect/>
          </a:stretch>
        </p:blipFill>
        <p:spPr>
          <a:xfrm>
            <a:off x="6416043" y="410162"/>
            <a:ext cx="5455917" cy="3792775"/>
          </a:xfrm>
          <a:prstGeom prst="rect">
            <a:avLst/>
          </a:prstGeom>
        </p:spPr>
      </p:pic>
      <p:sp>
        <p:nvSpPr>
          <p:cNvPr id="2" name="Title 1">
            <a:extLst>
              <a:ext uri="{FF2B5EF4-FFF2-40B4-BE49-F238E27FC236}">
                <a16:creationId xmlns:a16="http://schemas.microsoft.com/office/drawing/2014/main" id="{76F8FF89-874C-3A4F-859D-77C284E07D73}"/>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chemeClr val="bg1"/>
                </a:solidFill>
              </a:rPr>
              <a:t>Why do we use games in the language classroom?</a:t>
            </a:r>
          </a:p>
        </p:txBody>
      </p:sp>
    </p:spTree>
    <p:extLst>
      <p:ext uri="{BB962C8B-B14F-4D97-AF65-F5344CB8AC3E}">
        <p14:creationId xmlns:p14="http://schemas.microsoft.com/office/powerpoint/2010/main" val="24264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E5B7-6A5F-5849-9542-368DC5613016}"/>
              </a:ext>
            </a:extLst>
          </p:cNvPr>
          <p:cNvSpPr>
            <a:spLocks noGrp="1"/>
          </p:cNvSpPr>
          <p:nvPr>
            <p:ph type="title"/>
          </p:nvPr>
        </p:nvSpPr>
        <p:spPr/>
        <p:txBody>
          <a:bodyPr/>
          <a:lstStyle/>
          <a:p>
            <a:r>
              <a:rPr lang="en-US" dirty="0"/>
              <a:t>Age of Conquest IV</a:t>
            </a:r>
            <a:br>
              <a:rPr lang="en-US" dirty="0"/>
            </a:br>
            <a:r>
              <a:rPr lang="en-US" sz="2000" dirty="0"/>
              <a:t>24 + Languages</a:t>
            </a:r>
            <a:endParaRPr lang="en-US" dirty="0"/>
          </a:p>
        </p:txBody>
      </p:sp>
      <p:sp>
        <p:nvSpPr>
          <p:cNvPr id="3" name="Content Placeholder 2">
            <a:extLst>
              <a:ext uri="{FF2B5EF4-FFF2-40B4-BE49-F238E27FC236}">
                <a16:creationId xmlns:a16="http://schemas.microsoft.com/office/drawing/2014/main" id="{3910BEA3-00F0-224F-B753-2EEFC70DAFAE}"/>
              </a:ext>
            </a:extLst>
          </p:cNvPr>
          <p:cNvSpPr>
            <a:spLocks noGrp="1"/>
          </p:cNvSpPr>
          <p:nvPr>
            <p:ph idx="1"/>
          </p:nvPr>
        </p:nvSpPr>
        <p:spPr>
          <a:xfrm>
            <a:off x="838200" y="1825625"/>
            <a:ext cx="3983182" cy="4351338"/>
          </a:xfrm>
        </p:spPr>
        <p:txBody>
          <a:bodyPr/>
          <a:lstStyle/>
          <a:p>
            <a:r>
              <a:rPr lang="en-US" dirty="0"/>
              <a:t>In-class discussion of strategies</a:t>
            </a:r>
          </a:p>
          <a:p>
            <a:r>
              <a:rPr lang="en-US" dirty="0"/>
              <a:t>In-class negotiations for collaborations and alliances</a:t>
            </a:r>
          </a:p>
          <a:p>
            <a:r>
              <a:rPr lang="en-US" dirty="0"/>
              <a:t>Lessons on country management</a:t>
            </a:r>
          </a:p>
          <a:p>
            <a:r>
              <a:rPr lang="en-US" dirty="0"/>
              <a:t>In-class map replicas</a:t>
            </a:r>
          </a:p>
          <a:p>
            <a:r>
              <a:rPr lang="en-US" dirty="0"/>
              <a:t>Other ideas??</a:t>
            </a:r>
          </a:p>
        </p:txBody>
      </p:sp>
      <p:pic>
        <p:nvPicPr>
          <p:cNvPr id="4" name="Picture 3">
            <a:extLst>
              <a:ext uri="{FF2B5EF4-FFF2-40B4-BE49-F238E27FC236}">
                <a16:creationId xmlns:a16="http://schemas.microsoft.com/office/drawing/2014/main" id="{E6012F90-37BA-EA41-8FA9-F6C475DA7FA3}"/>
              </a:ext>
            </a:extLst>
          </p:cNvPr>
          <p:cNvPicPr>
            <a:picLocks noChangeAspect="1"/>
          </p:cNvPicPr>
          <p:nvPr/>
        </p:nvPicPr>
        <p:blipFill>
          <a:blip r:embed="rId3"/>
          <a:stretch>
            <a:fillRect/>
          </a:stretch>
        </p:blipFill>
        <p:spPr>
          <a:xfrm>
            <a:off x="5573341" y="764237"/>
            <a:ext cx="5780459" cy="3237057"/>
          </a:xfrm>
          <a:prstGeom prst="rect">
            <a:avLst/>
          </a:prstGeom>
        </p:spPr>
      </p:pic>
      <p:pic>
        <p:nvPicPr>
          <p:cNvPr id="5" name="Picture 4">
            <a:extLst>
              <a:ext uri="{FF2B5EF4-FFF2-40B4-BE49-F238E27FC236}">
                <a16:creationId xmlns:a16="http://schemas.microsoft.com/office/drawing/2014/main" id="{C1705730-7D51-DC42-8808-9458CA949A37}"/>
              </a:ext>
            </a:extLst>
          </p:cNvPr>
          <p:cNvPicPr>
            <a:picLocks noChangeAspect="1"/>
          </p:cNvPicPr>
          <p:nvPr/>
        </p:nvPicPr>
        <p:blipFill>
          <a:blip r:embed="rId4"/>
          <a:stretch>
            <a:fillRect/>
          </a:stretch>
        </p:blipFill>
        <p:spPr>
          <a:xfrm>
            <a:off x="6594764" y="4181042"/>
            <a:ext cx="4759036" cy="2676958"/>
          </a:xfrm>
          <a:prstGeom prst="rect">
            <a:avLst/>
          </a:prstGeom>
        </p:spPr>
      </p:pic>
    </p:spTree>
    <p:extLst>
      <p:ext uri="{BB962C8B-B14F-4D97-AF65-F5344CB8AC3E}">
        <p14:creationId xmlns:p14="http://schemas.microsoft.com/office/powerpoint/2010/main" val="189942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10AFA-0368-D242-9187-2222847BDF7C}"/>
              </a:ext>
            </a:extLst>
          </p:cNvPr>
          <p:cNvSpPr>
            <a:spLocks noGrp="1"/>
          </p:cNvSpPr>
          <p:nvPr>
            <p:ph type="title"/>
          </p:nvPr>
        </p:nvSpPr>
        <p:spPr/>
        <p:txBody>
          <a:bodyPr/>
          <a:lstStyle/>
          <a:p>
            <a:r>
              <a:rPr lang="en-US" dirty="0"/>
              <a:t>FREE MMORPGs	</a:t>
            </a:r>
          </a:p>
        </p:txBody>
      </p:sp>
      <p:sp>
        <p:nvSpPr>
          <p:cNvPr id="3" name="Content Placeholder 2">
            <a:extLst>
              <a:ext uri="{FF2B5EF4-FFF2-40B4-BE49-F238E27FC236}">
                <a16:creationId xmlns:a16="http://schemas.microsoft.com/office/drawing/2014/main" id="{E9B34997-DF04-ED42-94C2-6372C9E213F1}"/>
              </a:ext>
            </a:extLst>
          </p:cNvPr>
          <p:cNvSpPr>
            <a:spLocks noGrp="1"/>
          </p:cNvSpPr>
          <p:nvPr>
            <p:ph idx="1"/>
          </p:nvPr>
        </p:nvSpPr>
        <p:spPr>
          <a:xfrm>
            <a:off x="348343" y="1690688"/>
            <a:ext cx="6085114" cy="4351338"/>
          </a:xfrm>
        </p:spPr>
        <p:txBody>
          <a:bodyPr/>
          <a:lstStyle/>
          <a:p>
            <a:r>
              <a:rPr lang="en-US" dirty="0"/>
              <a:t>Guild Wars 2 - </a:t>
            </a:r>
          </a:p>
          <a:p>
            <a:r>
              <a:rPr lang="en-US" dirty="0"/>
              <a:t>Spiral Knights – French, German, Spanish</a:t>
            </a:r>
          </a:p>
          <a:p>
            <a:r>
              <a:rPr lang="en-US" dirty="0"/>
              <a:t>Path of Exile –Portuguese, Russian, Thai, French, German, Spanish</a:t>
            </a:r>
          </a:p>
          <a:p>
            <a:r>
              <a:rPr lang="en-US" dirty="0"/>
              <a:t>RPG MO- 14 languages</a:t>
            </a:r>
          </a:p>
          <a:p>
            <a:r>
              <a:rPr lang="en-US" dirty="0"/>
              <a:t>Trove – French, German, Portuguese</a:t>
            </a:r>
          </a:p>
        </p:txBody>
      </p:sp>
      <p:pic>
        <p:nvPicPr>
          <p:cNvPr id="4" name="Picture 3">
            <a:extLst>
              <a:ext uri="{FF2B5EF4-FFF2-40B4-BE49-F238E27FC236}">
                <a16:creationId xmlns:a16="http://schemas.microsoft.com/office/drawing/2014/main" id="{C3792C86-73EE-3E4C-82B2-7FD0A14A90ED}"/>
              </a:ext>
            </a:extLst>
          </p:cNvPr>
          <p:cNvPicPr>
            <a:picLocks noChangeAspect="1"/>
          </p:cNvPicPr>
          <p:nvPr/>
        </p:nvPicPr>
        <p:blipFill>
          <a:blip r:embed="rId3"/>
          <a:stretch>
            <a:fillRect/>
          </a:stretch>
        </p:blipFill>
        <p:spPr>
          <a:xfrm>
            <a:off x="7598228" y="0"/>
            <a:ext cx="4593772" cy="2572512"/>
          </a:xfrm>
          <a:prstGeom prst="rect">
            <a:avLst/>
          </a:prstGeom>
        </p:spPr>
      </p:pic>
      <p:pic>
        <p:nvPicPr>
          <p:cNvPr id="6" name="Picture 5">
            <a:extLst>
              <a:ext uri="{FF2B5EF4-FFF2-40B4-BE49-F238E27FC236}">
                <a16:creationId xmlns:a16="http://schemas.microsoft.com/office/drawing/2014/main" id="{72F9ECB9-84BA-2C46-B56D-46A4BAC587A3}"/>
              </a:ext>
            </a:extLst>
          </p:cNvPr>
          <p:cNvPicPr>
            <a:picLocks noChangeAspect="1"/>
          </p:cNvPicPr>
          <p:nvPr/>
        </p:nvPicPr>
        <p:blipFill>
          <a:blip r:embed="rId4"/>
          <a:stretch>
            <a:fillRect/>
          </a:stretch>
        </p:blipFill>
        <p:spPr>
          <a:xfrm>
            <a:off x="8354422" y="2572512"/>
            <a:ext cx="3837578" cy="2885621"/>
          </a:xfrm>
          <a:prstGeom prst="rect">
            <a:avLst/>
          </a:prstGeom>
        </p:spPr>
      </p:pic>
      <p:pic>
        <p:nvPicPr>
          <p:cNvPr id="7" name="Picture 6">
            <a:extLst>
              <a:ext uri="{FF2B5EF4-FFF2-40B4-BE49-F238E27FC236}">
                <a16:creationId xmlns:a16="http://schemas.microsoft.com/office/drawing/2014/main" id="{A5A2BCB8-1D1E-E549-B69B-7DDA2F7FFA3D}"/>
              </a:ext>
            </a:extLst>
          </p:cNvPr>
          <p:cNvPicPr>
            <a:picLocks noChangeAspect="1"/>
          </p:cNvPicPr>
          <p:nvPr/>
        </p:nvPicPr>
        <p:blipFill>
          <a:blip r:embed="rId5"/>
          <a:stretch>
            <a:fillRect/>
          </a:stretch>
        </p:blipFill>
        <p:spPr>
          <a:xfrm>
            <a:off x="1774782" y="5187061"/>
            <a:ext cx="3053444" cy="1709929"/>
          </a:xfrm>
          <a:prstGeom prst="rect">
            <a:avLst/>
          </a:prstGeom>
        </p:spPr>
      </p:pic>
      <p:pic>
        <p:nvPicPr>
          <p:cNvPr id="8" name="Picture 7">
            <a:extLst>
              <a:ext uri="{FF2B5EF4-FFF2-40B4-BE49-F238E27FC236}">
                <a16:creationId xmlns:a16="http://schemas.microsoft.com/office/drawing/2014/main" id="{5FADB666-6E58-2E4B-912A-41B18F1275C2}"/>
              </a:ext>
            </a:extLst>
          </p:cNvPr>
          <p:cNvPicPr>
            <a:picLocks noChangeAspect="1"/>
          </p:cNvPicPr>
          <p:nvPr/>
        </p:nvPicPr>
        <p:blipFill>
          <a:blip r:embed="rId6"/>
          <a:stretch>
            <a:fillRect/>
          </a:stretch>
        </p:blipFill>
        <p:spPr>
          <a:xfrm>
            <a:off x="4696147" y="4990990"/>
            <a:ext cx="4053377" cy="1867010"/>
          </a:xfrm>
          <a:prstGeom prst="rect">
            <a:avLst/>
          </a:prstGeom>
        </p:spPr>
      </p:pic>
      <p:pic>
        <p:nvPicPr>
          <p:cNvPr id="9" name="Picture 8">
            <a:extLst>
              <a:ext uri="{FF2B5EF4-FFF2-40B4-BE49-F238E27FC236}">
                <a16:creationId xmlns:a16="http://schemas.microsoft.com/office/drawing/2014/main" id="{B62E24B4-9FCB-F242-BE00-FFB11564B71C}"/>
              </a:ext>
            </a:extLst>
          </p:cNvPr>
          <p:cNvPicPr>
            <a:picLocks noChangeAspect="1"/>
          </p:cNvPicPr>
          <p:nvPr/>
        </p:nvPicPr>
        <p:blipFill>
          <a:blip r:embed="rId7"/>
          <a:stretch>
            <a:fillRect/>
          </a:stretch>
        </p:blipFill>
        <p:spPr>
          <a:xfrm>
            <a:off x="8749524" y="4901818"/>
            <a:ext cx="3442476" cy="1940725"/>
          </a:xfrm>
          <a:prstGeom prst="rect">
            <a:avLst/>
          </a:prstGeom>
        </p:spPr>
      </p:pic>
    </p:spTree>
    <p:extLst>
      <p:ext uri="{BB962C8B-B14F-4D97-AF65-F5344CB8AC3E}">
        <p14:creationId xmlns:p14="http://schemas.microsoft.com/office/powerpoint/2010/main" val="327667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5575A-E088-DE49-AE4D-FF3A4E202597}"/>
              </a:ext>
            </a:extLst>
          </p:cNvPr>
          <p:cNvSpPr>
            <a:spLocks noGrp="1"/>
          </p:cNvSpPr>
          <p:nvPr>
            <p:ph type="title"/>
          </p:nvPr>
        </p:nvSpPr>
        <p:spPr/>
        <p:txBody>
          <a:bodyPr/>
          <a:lstStyle/>
          <a:p>
            <a:pPr algn="ctr"/>
            <a:r>
              <a:rPr lang="en-US" dirty="0"/>
              <a:t>Questions / Thoughts?</a:t>
            </a:r>
          </a:p>
        </p:txBody>
      </p:sp>
      <p:sp>
        <p:nvSpPr>
          <p:cNvPr id="3" name="Content Placeholder 2">
            <a:extLst>
              <a:ext uri="{FF2B5EF4-FFF2-40B4-BE49-F238E27FC236}">
                <a16:creationId xmlns:a16="http://schemas.microsoft.com/office/drawing/2014/main" id="{451A0069-F62E-F34C-A583-3AE2BE8A258C}"/>
              </a:ext>
            </a:extLst>
          </p:cNvPr>
          <p:cNvSpPr>
            <a:spLocks noGrp="1"/>
          </p:cNvSpPr>
          <p:nvPr>
            <p:ph idx="1"/>
          </p:nvPr>
        </p:nvSpPr>
        <p:spPr>
          <a:xfrm>
            <a:off x="838200" y="5181599"/>
            <a:ext cx="10515600" cy="995363"/>
          </a:xfrm>
        </p:spPr>
        <p:txBody>
          <a:bodyPr>
            <a:normAutofit fontScale="92500" lnSpcReduction="20000"/>
          </a:bodyPr>
          <a:lstStyle/>
          <a:p>
            <a:pPr marL="0" indent="0">
              <a:buNone/>
            </a:pPr>
            <a:r>
              <a:rPr lang="en-US" dirty="0"/>
              <a:t>If you are interested in integrating games into your curriculum and/or you would like help integrating games into your curriculum please feel free to contact me at </a:t>
            </a:r>
            <a:r>
              <a:rPr lang="en-US" dirty="0">
                <a:hlinkClick r:id="rId2"/>
              </a:rPr>
              <a:t>frdbrick@gmail.com</a:t>
            </a:r>
            <a:r>
              <a:rPr lang="en-US" dirty="0"/>
              <a:t> </a:t>
            </a:r>
          </a:p>
        </p:txBody>
      </p:sp>
      <p:pic>
        <p:nvPicPr>
          <p:cNvPr id="4" name="Picture 3">
            <a:extLst>
              <a:ext uri="{FF2B5EF4-FFF2-40B4-BE49-F238E27FC236}">
                <a16:creationId xmlns:a16="http://schemas.microsoft.com/office/drawing/2014/main" id="{6E9CCFB5-7C7F-5848-B04F-7D23FAC7CFF2}"/>
              </a:ext>
            </a:extLst>
          </p:cNvPr>
          <p:cNvPicPr>
            <a:picLocks noChangeAspect="1"/>
          </p:cNvPicPr>
          <p:nvPr/>
        </p:nvPicPr>
        <p:blipFill>
          <a:blip r:embed="rId3"/>
          <a:stretch>
            <a:fillRect/>
          </a:stretch>
        </p:blipFill>
        <p:spPr>
          <a:xfrm>
            <a:off x="4107887" y="1690688"/>
            <a:ext cx="4041703" cy="3039110"/>
          </a:xfrm>
          <a:prstGeom prst="rect">
            <a:avLst/>
          </a:prstGeom>
        </p:spPr>
      </p:pic>
    </p:spTree>
    <p:extLst>
      <p:ext uri="{BB962C8B-B14F-4D97-AF65-F5344CB8AC3E}">
        <p14:creationId xmlns:p14="http://schemas.microsoft.com/office/powerpoint/2010/main" val="1017707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DA33-3669-9D44-8F21-EEF47B23F9D7}"/>
              </a:ext>
            </a:extLst>
          </p:cNvPr>
          <p:cNvSpPr>
            <a:spLocks noGrp="1"/>
          </p:cNvSpPr>
          <p:nvPr>
            <p:ph type="title"/>
          </p:nvPr>
        </p:nvSpPr>
        <p:spPr/>
        <p:txBody>
          <a:bodyPr/>
          <a:lstStyle/>
          <a:p>
            <a:r>
              <a:rPr lang="en-US" dirty="0"/>
              <a:t>Why use a game for language learning?</a:t>
            </a:r>
          </a:p>
        </p:txBody>
      </p:sp>
      <p:sp>
        <p:nvSpPr>
          <p:cNvPr id="3" name="Content Placeholder 2">
            <a:extLst>
              <a:ext uri="{FF2B5EF4-FFF2-40B4-BE49-F238E27FC236}">
                <a16:creationId xmlns:a16="http://schemas.microsoft.com/office/drawing/2014/main" id="{E29F8870-ADF8-3E4C-A5EB-33CC0D5A4C6A}"/>
              </a:ext>
            </a:extLst>
          </p:cNvPr>
          <p:cNvSpPr>
            <a:spLocks noGrp="1"/>
          </p:cNvSpPr>
          <p:nvPr>
            <p:ph idx="1"/>
          </p:nvPr>
        </p:nvSpPr>
        <p:spPr>
          <a:xfrm>
            <a:off x="838200" y="1395319"/>
            <a:ext cx="10077450" cy="4351338"/>
          </a:xfrm>
        </p:spPr>
        <p:txBody>
          <a:bodyPr>
            <a:noAutofit/>
          </a:bodyPr>
          <a:lstStyle/>
          <a:p>
            <a:r>
              <a:rPr lang="en-US" sz="4000" dirty="0"/>
              <a:t>Games are enjoyable (at least that’s the idea)</a:t>
            </a:r>
          </a:p>
          <a:p>
            <a:r>
              <a:rPr lang="en-US" sz="4000" dirty="0"/>
              <a:t>Motivation </a:t>
            </a:r>
          </a:p>
          <a:p>
            <a:r>
              <a:rPr lang="en-US" sz="4000" dirty="0"/>
              <a:t>Highly contextualized learning environments</a:t>
            </a:r>
          </a:p>
          <a:p>
            <a:r>
              <a:rPr lang="en-US" sz="4000" dirty="0"/>
              <a:t>Interactive Learning Environments</a:t>
            </a:r>
          </a:p>
          <a:p>
            <a:r>
              <a:rPr lang="en-US" sz="4000" dirty="0"/>
              <a:t>Collaboration and meaningful interactions</a:t>
            </a:r>
          </a:p>
          <a:p>
            <a:r>
              <a:rPr lang="en-US" sz="4000" dirty="0"/>
              <a:t>Immediate (and sometimes personalized) feedback</a:t>
            </a:r>
          </a:p>
          <a:p>
            <a:r>
              <a:rPr lang="en-US" sz="4000" dirty="0"/>
              <a:t>Others?</a:t>
            </a:r>
          </a:p>
        </p:txBody>
      </p:sp>
    </p:spTree>
    <p:extLst>
      <p:ext uri="{BB962C8B-B14F-4D97-AF65-F5344CB8AC3E}">
        <p14:creationId xmlns:p14="http://schemas.microsoft.com/office/powerpoint/2010/main" val="417417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0513-EE36-704F-8BB9-9BFCC9278062}"/>
              </a:ext>
            </a:extLst>
          </p:cNvPr>
          <p:cNvSpPr>
            <a:spLocks noGrp="1"/>
          </p:cNvSpPr>
          <p:nvPr>
            <p:ph type="title"/>
          </p:nvPr>
        </p:nvSpPr>
        <p:spPr>
          <a:xfrm>
            <a:off x="106295" y="90536"/>
            <a:ext cx="10515600" cy="1325563"/>
          </a:xfrm>
        </p:spPr>
        <p:txBody>
          <a:bodyPr/>
          <a:lstStyle/>
          <a:p>
            <a:r>
              <a:rPr lang="en-US" dirty="0"/>
              <a:t>What is a game?</a:t>
            </a:r>
          </a:p>
        </p:txBody>
      </p:sp>
      <p:pic>
        <p:nvPicPr>
          <p:cNvPr id="3" name="Picture 2">
            <a:extLst>
              <a:ext uri="{FF2B5EF4-FFF2-40B4-BE49-F238E27FC236}">
                <a16:creationId xmlns:a16="http://schemas.microsoft.com/office/drawing/2014/main" id="{CE26D23E-74E9-D34B-825B-B3A31EEE8FBF}"/>
              </a:ext>
            </a:extLst>
          </p:cNvPr>
          <p:cNvPicPr>
            <a:picLocks noChangeAspect="1"/>
          </p:cNvPicPr>
          <p:nvPr/>
        </p:nvPicPr>
        <p:blipFill>
          <a:blip r:embed="rId3"/>
          <a:stretch>
            <a:fillRect/>
          </a:stretch>
        </p:blipFill>
        <p:spPr>
          <a:xfrm>
            <a:off x="7768859" y="200989"/>
            <a:ext cx="4242108" cy="2545265"/>
          </a:xfrm>
          <a:prstGeom prst="rect">
            <a:avLst/>
          </a:prstGeom>
        </p:spPr>
      </p:pic>
      <p:pic>
        <p:nvPicPr>
          <p:cNvPr id="5" name="Picture 4">
            <a:extLst>
              <a:ext uri="{FF2B5EF4-FFF2-40B4-BE49-F238E27FC236}">
                <a16:creationId xmlns:a16="http://schemas.microsoft.com/office/drawing/2014/main" id="{E2DFA724-44E9-BF44-BC2A-E6D603BF6177}"/>
              </a:ext>
            </a:extLst>
          </p:cNvPr>
          <p:cNvPicPr>
            <a:picLocks noChangeAspect="1"/>
          </p:cNvPicPr>
          <p:nvPr/>
        </p:nvPicPr>
        <p:blipFill>
          <a:blip r:embed="rId4"/>
          <a:stretch>
            <a:fillRect/>
          </a:stretch>
        </p:blipFill>
        <p:spPr>
          <a:xfrm>
            <a:off x="448886" y="3546897"/>
            <a:ext cx="2817547" cy="2817547"/>
          </a:xfrm>
          <a:prstGeom prst="rect">
            <a:avLst/>
          </a:prstGeom>
        </p:spPr>
      </p:pic>
      <p:pic>
        <p:nvPicPr>
          <p:cNvPr id="6" name="Picture 5">
            <a:extLst>
              <a:ext uri="{FF2B5EF4-FFF2-40B4-BE49-F238E27FC236}">
                <a16:creationId xmlns:a16="http://schemas.microsoft.com/office/drawing/2014/main" id="{08BCEF43-C38F-6B4B-85FC-00CB24F3E76E}"/>
              </a:ext>
            </a:extLst>
          </p:cNvPr>
          <p:cNvPicPr>
            <a:picLocks noChangeAspect="1"/>
          </p:cNvPicPr>
          <p:nvPr/>
        </p:nvPicPr>
        <p:blipFill>
          <a:blip r:embed="rId5"/>
          <a:stretch>
            <a:fillRect/>
          </a:stretch>
        </p:blipFill>
        <p:spPr>
          <a:xfrm>
            <a:off x="3741342" y="3614854"/>
            <a:ext cx="3676073" cy="2674343"/>
          </a:xfrm>
          <a:prstGeom prst="rect">
            <a:avLst/>
          </a:prstGeom>
        </p:spPr>
      </p:pic>
      <p:pic>
        <p:nvPicPr>
          <p:cNvPr id="7" name="Picture 6">
            <a:extLst>
              <a:ext uri="{FF2B5EF4-FFF2-40B4-BE49-F238E27FC236}">
                <a16:creationId xmlns:a16="http://schemas.microsoft.com/office/drawing/2014/main" id="{0989FF0D-E2D9-BF4E-B984-53465017176F}"/>
              </a:ext>
            </a:extLst>
          </p:cNvPr>
          <p:cNvPicPr>
            <a:picLocks noChangeAspect="1"/>
          </p:cNvPicPr>
          <p:nvPr/>
        </p:nvPicPr>
        <p:blipFill>
          <a:blip r:embed="rId6"/>
          <a:stretch>
            <a:fillRect/>
          </a:stretch>
        </p:blipFill>
        <p:spPr>
          <a:xfrm>
            <a:off x="7966671" y="3090165"/>
            <a:ext cx="3846484" cy="3274280"/>
          </a:xfrm>
          <a:prstGeom prst="rect">
            <a:avLst/>
          </a:prstGeom>
        </p:spPr>
      </p:pic>
      <p:pic>
        <p:nvPicPr>
          <p:cNvPr id="9" name="Picture 8">
            <a:extLst>
              <a:ext uri="{FF2B5EF4-FFF2-40B4-BE49-F238E27FC236}">
                <a16:creationId xmlns:a16="http://schemas.microsoft.com/office/drawing/2014/main" id="{42785131-E897-9A47-BAE2-852F3F32450D}"/>
              </a:ext>
            </a:extLst>
          </p:cNvPr>
          <p:cNvPicPr>
            <a:picLocks noChangeAspect="1"/>
          </p:cNvPicPr>
          <p:nvPr/>
        </p:nvPicPr>
        <p:blipFill>
          <a:blip r:embed="rId7"/>
          <a:stretch>
            <a:fillRect/>
          </a:stretch>
        </p:blipFill>
        <p:spPr>
          <a:xfrm>
            <a:off x="4233064" y="445752"/>
            <a:ext cx="3059430" cy="2300502"/>
          </a:xfrm>
          <a:prstGeom prst="rect">
            <a:avLst/>
          </a:prstGeom>
        </p:spPr>
      </p:pic>
      <p:pic>
        <p:nvPicPr>
          <p:cNvPr id="10" name="Picture 9">
            <a:extLst>
              <a:ext uri="{FF2B5EF4-FFF2-40B4-BE49-F238E27FC236}">
                <a16:creationId xmlns:a16="http://schemas.microsoft.com/office/drawing/2014/main" id="{6A91DCCD-8BC7-7344-8735-430C32F796C0}"/>
              </a:ext>
            </a:extLst>
          </p:cNvPr>
          <p:cNvPicPr>
            <a:picLocks noChangeAspect="1"/>
          </p:cNvPicPr>
          <p:nvPr/>
        </p:nvPicPr>
        <p:blipFill>
          <a:blip r:embed="rId8"/>
          <a:stretch>
            <a:fillRect/>
          </a:stretch>
        </p:blipFill>
        <p:spPr>
          <a:xfrm>
            <a:off x="653292" y="1138164"/>
            <a:ext cx="2408733" cy="2408733"/>
          </a:xfrm>
          <a:prstGeom prst="rect">
            <a:avLst/>
          </a:prstGeom>
        </p:spPr>
      </p:pic>
    </p:spTree>
    <p:extLst>
      <p:ext uri="{BB962C8B-B14F-4D97-AF65-F5344CB8AC3E}">
        <p14:creationId xmlns:p14="http://schemas.microsoft.com/office/powerpoint/2010/main" val="138220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7371-C8F8-7F4C-9A65-866126646CF1}"/>
              </a:ext>
            </a:extLst>
          </p:cNvPr>
          <p:cNvSpPr>
            <a:spLocks noGrp="1"/>
          </p:cNvSpPr>
          <p:nvPr>
            <p:ph type="title"/>
          </p:nvPr>
        </p:nvSpPr>
        <p:spPr/>
        <p:txBody>
          <a:bodyPr/>
          <a:lstStyle/>
          <a:p>
            <a:r>
              <a:rPr lang="en-US" dirty="0"/>
              <a:t>One more thing about games…</a:t>
            </a:r>
          </a:p>
        </p:txBody>
      </p:sp>
      <p:pic>
        <p:nvPicPr>
          <p:cNvPr id="4" name="Picture 3">
            <a:extLst>
              <a:ext uri="{FF2B5EF4-FFF2-40B4-BE49-F238E27FC236}">
                <a16:creationId xmlns:a16="http://schemas.microsoft.com/office/drawing/2014/main" id="{C8707E9F-62FE-AF40-B212-9F8CF8D42EDF}"/>
              </a:ext>
            </a:extLst>
          </p:cNvPr>
          <p:cNvPicPr>
            <a:picLocks noChangeAspect="1"/>
          </p:cNvPicPr>
          <p:nvPr/>
        </p:nvPicPr>
        <p:blipFill>
          <a:blip r:embed="rId3"/>
          <a:stretch>
            <a:fillRect/>
          </a:stretch>
        </p:blipFill>
        <p:spPr>
          <a:xfrm>
            <a:off x="176284" y="1690688"/>
            <a:ext cx="3151679" cy="2369868"/>
          </a:xfrm>
          <a:prstGeom prst="rect">
            <a:avLst/>
          </a:prstGeom>
        </p:spPr>
      </p:pic>
      <p:pic>
        <p:nvPicPr>
          <p:cNvPr id="3" name="Picture 2">
            <a:extLst>
              <a:ext uri="{FF2B5EF4-FFF2-40B4-BE49-F238E27FC236}">
                <a16:creationId xmlns:a16="http://schemas.microsoft.com/office/drawing/2014/main" id="{F7DE1B0F-0638-A747-9EA7-F8B0D8781257}"/>
              </a:ext>
            </a:extLst>
          </p:cNvPr>
          <p:cNvPicPr>
            <a:picLocks noChangeAspect="1"/>
          </p:cNvPicPr>
          <p:nvPr/>
        </p:nvPicPr>
        <p:blipFill>
          <a:blip r:embed="rId4"/>
          <a:stretch>
            <a:fillRect/>
          </a:stretch>
        </p:blipFill>
        <p:spPr>
          <a:xfrm>
            <a:off x="2393628" y="3464558"/>
            <a:ext cx="2992364" cy="2992364"/>
          </a:xfrm>
          <a:prstGeom prst="rect">
            <a:avLst/>
          </a:prstGeom>
        </p:spPr>
      </p:pic>
      <p:pic>
        <p:nvPicPr>
          <p:cNvPr id="6" name="Picture 5">
            <a:extLst>
              <a:ext uri="{FF2B5EF4-FFF2-40B4-BE49-F238E27FC236}">
                <a16:creationId xmlns:a16="http://schemas.microsoft.com/office/drawing/2014/main" id="{3AE49D70-2290-084F-9802-6B4183AA32CB}"/>
              </a:ext>
            </a:extLst>
          </p:cNvPr>
          <p:cNvPicPr>
            <a:picLocks noChangeAspect="1"/>
          </p:cNvPicPr>
          <p:nvPr/>
        </p:nvPicPr>
        <p:blipFill>
          <a:blip r:embed="rId5"/>
          <a:stretch>
            <a:fillRect/>
          </a:stretch>
        </p:blipFill>
        <p:spPr>
          <a:xfrm>
            <a:off x="5753314" y="1973921"/>
            <a:ext cx="6132960" cy="3667461"/>
          </a:xfrm>
          <a:prstGeom prst="rect">
            <a:avLst/>
          </a:prstGeom>
        </p:spPr>
      </p:pic>
    </p:spTree>
    <p:extLst>
      <p:ext uri="{BB962C8B-B14F-4D97-AF65-F5344CB8AC3E}">
        <p14:creationId xmlns:p14="http://schemas.microsoft.com/office/powerpoint/2010/main" val="422171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8B21-67C9-5E42-8F0A-06CD0DE903BB}"/>
              </a:ext>
            </a:extLst>
          </p:cNvPr>
          <p:cNvSpPr>
            <a:spLocks noGrp="1"/>
          </p:cNvSpPr>
          <p:nvPr>
            <p:ph type="title"/>
          </p:nvPr>
        </p:nvSpPr>
        <p:spPr>
          <a:xfrm>
            <a:off x="191436" y="10219"/>
            <a:ext cx="10515600" cy="1325563"/>
          </a:xfrm>
        </p:spPr>
        <p:txBody>
          <a:bodyPr/>
          <a:lstStyle/>
          <a:p>
            <a:r>
              <a:rPr lang="en-US" dirty="0"/>
              <a:t>Defining Games</a:t>
            </a:r>
          </a:p>
        </p:txBody>
      </p:sp>
      <p:sp>
        <p:nvSpPr>
          <p:cNvPr id="3" name="Content Placeholder 2">
            <a:extLst>
              <a:ext uri="{FF2B5EF4-FFF2-40B4-BE49-F238E27FC236}">
                <a16:creationId xmlns:a16="http://schemas.microsoft.com/office/drawing/2014/main" id="{8A6FE41C-E6FC-9D49-9F5C-479D4D313468}"/>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6A90C775-C014-7C4D-943D-F7D2B1F9128D}"/>
              </a:ext>
            </a:extLst>
          </p:cNvPr>
          <p:cNvGraphicFramePr>
            <a:graphicFrameLocks noGrp="1"/>
          </p:cNvGraphicFramePr>
          <p:nvPr>
            <p:extLst>
              <p:ext uri="{D42A27DB-BD31-4B8C-83A1-F6EECF244321}">
                <p14:modId xmlns:p14="http://schemas.microsoft.com/office/powerpoint/2010/main" val="4285388001"/>
              </p:ext>
            </p:extLst>
          </p:nvPr>
        </p:nvGraphicFramePr>
        <p:xfrm>
          <a:off x="191436" y="1245508"/>
          <a:ext cx="11828768" cy="5170929"/>
        </p:xfrm>
        <a:graphic>
          <a:graphicData uri="http://schemas.openxmlformats.org/drawingml/2006/table">
            <a:tbl>
              <a:tblPr firstRow="1" firstCol="1" bandRow="1">
                <a:tableStyleId>{5C22544A-7EE6-4342-B048-85BDC9FD1C3A}</a:tableStyleId>
              </a:tblPr>
              <a:tblGrid>
                <a:gridCol w="3067890">
                  <a:extLst>
                    <a:ext uri="{9D8B030D-6E8A-4147-A177-3AD203B41FA5}">
                      <a16:colId xmlns:a16="http://schemas.microsoft.com/office/drawing/2014/main" val="929150568"/>
                    </a:ext>
                  </a:extLst>
                </a:gridCol>
                <a:gridCol w="8760878">
                  <a:extLst>
                    <a:ext uri="{9D8B030D-6E8A-4147-A177-3AD203B41FA5}">
                      <a16:colId xmlns:a16="http://schemas.microsoft.com/office/drawing/2014/main" val="2658435031"/>
                    </a:ext>
                  </a:extLst>
                </a:gridCol>
              </a:tblGrid>
              <a:tr h="294818">
                <a:tc>
                  <a:txBody>
                    <a:bodyPr/>
                    <a:lstStyle/>
                    <a:p>
                      <a:pPr marL="0" marR="0">
                        <a:spcBef>
                          <a:spcPts val="0"/>
                        </a:spcBef>
                        <a:spcAft>
                          <a:spcPts val="0"/>
                        </a:spcAft>
                      </a:pPr>
                      <a:r>
                        <a:rPr lang="en-US" sz="1200">
                          <a:effectLst/>
                        </a:rPr>
                        <a:t>Source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Game Definition</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89895701"/>
                  </a:ext>
                </a:extLst>
              </a:tr>
              <a:tr h="1206273">
                <a:tc>
                  <a:txBody>
                    <a:bodyPr/>
                    <a:lstStyle/>
                    <a:p>
                      <a:pPr marL="0" marR="0">
                        <a:spcBef>
                          <a:spcPts val="0"/>
                        </a:spcBef>
                        <a:spcAft>
                          <a:spcPts val="0"/>
                        </a:spcAft>
                      </a:pPr>
                      <a:r>
                        <a:rPr lang="en-US" sz="1400">
                          <a:effectLst/>
                        </a:rPr>
                        <a:t>Salen, K. and Zimmerman, E. (2004) Rules of Play: Game Design Fundamentals. Cambridge:MIT Press.</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a:effectLst/>
                        </a:rPr>
                        <a:t>‘‘[a] game is a system in which players engage in an artificial conflict, defined by rules, that results in a quantifiable outcome.’’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47920643"/>
                  </a:ext>
                </a:extLst>
              </a:tr>
              <a:tr h="1760087">
                <a:tc>
                  <a:txBody>
                    <a:bodyPr/>
                    <a:lstStyle/>
                    <a:p>
                      <a:pPr marL="0" marR="0">
                        <a:spcBef>
                          <a:spcPts val="0"/>
                        </a:spcBef>
                        <a:spcAft>
                          <a:spcPts val="0"/>
                        </a:spcAft>
                      </a:pPr>
                      <a:r>
                        <a:rPr lang="en-US" sz="1400">
                          <a:effectLst/>
                        </a:rPr>
                        <a:t>Suits, B. (1978). Grasshopper: Games, Life and Utopia. Toronto, ON: University of Toronto Press.</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"to play a game is to attempt to achieve a specific state of affairs, using only means permitted by rules, where the rules prohibit use of more efficient in favor of less efficient means, and where the rules are accepted to just because they make possible such activity.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24071059"/>
                  </a:ext>
                </a:extLst>
              </a:tr>
              <a:tr h="804182">
                <a:tc>
                  <a:txBody>
                    <a:bodyPr/>
                    <a:lstStyle/>
                    <a:p>
                      <a:pPr marL="0" marR="0">
                        <a:spcBef>
                          <a:spcPts val="0"/>
                        </a:spcBef>
                        <a:spcAft>
                          <a:spcPts val="0"/>
                        </a:spcAft>
                      </a:pPr>
                      <a:r>
                        <a:rPr lang="en-US" sz="1400">
                          <a:effectLst/>
                        </a:rPr>
                        <a:t>Schell, J. (2008). The Art of Game Design: A Book of Lenses. Morgan Kaufmann.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a:effectLst/>
                        </a:rPr>
                        <a:t>"a game is a problem solving activity, approached with a playful attitude"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4770014"/>
                  </a:ext>
                </a:extLst>
              </a:tr>
              <a:tr h="1105569">
                <a:tc>
                  <a:txBody>
                    <a:bodyPr/>
                    <a:lstStyle/>
                    <a:p>
                      <a:pPr marL="0" marR="0">
                        <a:spcBef>
                          <a:spcPts val="0"/>
                        </a:spcBef>
                        <a:spcAft>
                          <a:spcPts val="0"/>
                        </a:spcAft>
                      </a:pPr>
                      <a:r>
                        <a:rPr lang="en-US" sz="1400">
                          <a:effectLst/>
                        </a:rPr>
                        <a:t>Burgun, K. (2012). Game design theory: A new philosophy for understanding games. CRC Press.</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"a system of rules in which agents compete by making ambiguous, endogenously meaningful decisions"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2312093"/>
                  </a:ext>
                </a:extLst>
              </a:tr>
            </a:tbl>
          </a:graphicData>
        </a:graphic>
      </p:graphicFrame>
    </p:spTree>
    <p:extLst>
      <p:ext uri="{BB962C8B-B14F-4D97-AF65-F5344CB8AC3E}">
        <p14:creationId xmlns:p14="http://schemas.microsoft.com/office/powerpoint/2010/main" val="3726474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1B77-C627-B644-9FC2-05A63A04270A}"/>
              </a:ext>
            </a:extLst>
          </p:cNvPr>
          <p:cNvSpPr>
            <a:spLocks noGrp="1"/>
          </p:cNvSpPr>
          <p:nvPr>
            <p:ph type="title"/>
          </p:nvPr>
        </p:nvSpPr>
        <p:spPr/>
        <p:txBody>
          <a:bodyPr/>
          <a:lstStyle/>
          <a:p>
            <a:r>
              <a:rPr lang="en-US" dirty="0"/>
              <a:t>Why is it important that we define games?</a:t>
            </a:r>
          </a:p>
        </p:txBody>
      </p:sp>
      <p:sp>
        <p:nvSpPr>
          <p:cNvPr id="3" name="Content Placeholder 2">
            <a:extLst>
              <a:ext uri="{FF2B5EF4-FFF2-40B4-BE49-F238E27FC236}">
                <a16:creationId xmlns:a16="http://schemas.microsoft.com/office/drawing/2014/main" id="{5A5EF95A-D0F3-2646-8C91-6A49D2E9D787}"/>
              </a:ext>
            </a:extLst>
          </p:cNvPr>
          <p:cNvSpPr>
            <a:spLocks noGrp="1"/>
          </p:cNvSpPr>
          <p:nvPr>
            <p:ph idx="1"/>
          </p:nvPr>
        </p:nvSpPr>
        <p:spPr>
          <a:xfrm>
            <a:off x="838200" y="1825625"/>
            <a:ext cx="5494867" cy="4351338"/>
          </a:xfrm>
        </p:spPr>
        <p:txBody>
          <a:bodyPr/>
          <a:lstStyle/>
          <a:p>
            <a:r>
              <a:rPr lang="en-US" dirty="0"/>
              <a:t>Our definition of a game will shape how we feel about games and ultimately if we use games in the classroom. </a:t>
            </a:r>
          </a:p>
          <a:p>
            <a:r>
              <a:rPr lang="en-US" dirty="0"/>
              <a:t>Our definition of a game will also guide how we evaluate games and how we choose to use games.  </a:t>
            </a:r>
          </a:p>
        </p:txBody>
      </p:sp>
      <p:pic>
        <p:nvPicPr>
          <p:cNvPr id="5" name="Picture 4">
            <a:extLst>
              <a:ext uri="{FF2B5EF4-FFF2-40B4-BE49-F238E27FC236}">
                <a16:creationId xmlns:a16="http://schemas.microsoft.com/office/drawing/2014/main" id="{93B21AD5-0BF9-884B-874D-5BA21BBA4CF5}"/>
              </a:ext>
            </a:extLst>
          </p:cNvPr>
          <p:cNvPicPr>
            <a:picLocks noChangeAspect="1"/>
          </p:cNvPicPr>
          <p:nvPr/>
        </p:nvPicPr>
        <p:blipFill>
          <a:blip r:embed="rId2"/>
          <a:stretch>
            <a:fillRect/>
          </a:stretch>
        </p:blipFill>
        <p:spPr>
          <a:xfrm>
            <a:off x="6795910" y="1690687"/>
            <a:ext cx="4486275" cy="4486275"/>
          </a:xfrm>
          <a:prstGeom prst="rect">
            <a:avLst/>
          </a:prstGeom>
          <a:effectLst>
            <a:softEdge rad="317500"/>
          </a:effectLst>
        </p:spPr>
      </p:pic>
    </p:spTree>
    <p:extLst>
      <p:ext uri="{BB962C8B-B14F-4D97-AF65-F5344CB8AC3E}">
        <p14:creationId xmlns:p14="http://schemas.microsoft.com/office/powerpoint/2010/main" val="358101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TotalTime>
  <Words>2200</Words>
  <Application>Microsoft Macintosh PowerPoint</Application>
  <PresentationFormat>Widescreen</PresentationFormat>
  <Paragraphs>288</Paragraphs>
  <Slides>42</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DengXian</vt:lpstr>
      <vt:lpstr>Arial</vt:lpstr>
      <vt:lpstr>Calibri</vt:lpstr>
      <vt:lpstr>Calibri Light</vt:lpstr>
      <vt:lpstr>Times New Roman</vt:lpstr>
      <vt:lpstr>Office Theme</vt:lpstr>
      <vt:lpstr>Using digital games in the language classroom</vt:lpstr>
      <vt:lpstr>Four Parts/Goals for Today</vt:lpstr>
      <vt:lpstr>What comes to mind when you hear game?</vt:lpstr>
      <vt:lpstr>Why do we use games in the language classroom?</vt:lpstr>
      <vt:lpstr>Why use a game for language learning?</vt:lpstr>
      <vt:lpstr>What is a game?</vt:lpstr>
      <vt:lpstr>One more thing about games…</vt:lpstr>
      <vt:lpstr>Defining Games</vt:lpstr>
      <vt:lpstr>Why is it important that we define games?</vt:lpstr>
      <vt:lpstr>Game Definition: My Two-Thirds Compromise</vt:lpstr>
      <vt:lpstr>Applying the Definition</vt:lpstr>
      <vt:lpstr>What has research done with games?</vt:lpstr>
      <vt:lpstr>Systematic Review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In-Class Studies</vt:lpstr>
      <vt:lpstr>Questions about the research?</vt:lpstr>
      <vt:lpstr>Thinking about principles for choosing a game and integrating the game into the classroom.</vt:lpstr>
      <vt:lpstr>Things to think about…</vt:lpstr>
      <vt:lpstr>Discuss with a neighbor</vt:lpstr>
      <vt:lpstr>Discuss with a neighbor</vt:lpstr>
      <vt:lpstr>Discuss with a neighbor</vt:lpstr>
      <vt:lpstr>Discuss with a neighbor</vt:lpstr>
      <vt:lpstr>Principles for Integrating Games into the Classroom</vt:lpstr>
      <vt:lpstr>Other general guidelines…</vt:lpstr>
      <vt:lpstr>Example Games &amp; Classroom Suggestions</vt:lpstr>
      <vt:lpstr>Stardew Valley  German, Spanish, Japanese, Portuguese, Russian, Sim. Chinese</vt:lpstr>
      <vt:lpstr>ECO Just English now, but other languages coming.</vt:lpstr>
      <vt:lpstr>Terraria French, Italian, German, Spanish, Polish, Portuguese, Russian, Sim. Chinese</vt:lpstr>
      <vt:lpstr>Sid Meier’s Civilization V French (A), German (A), Italian (A), Spanish (A), Polish, Japanese, Korean, Russian, Trad. Chinese</vt:lpstr>
      <vt:lpstr>We were here too 10+ Languages</vt:lpstr>
      <vt:lpstr>The Banner Saga 10+ languages</vt:lpstr>
      <vt:lpstr>3rd World Farmer Spanish, French, Italian, German, Portuguese</vt:lpstr>
      <vt:lpstr>Age of Conquest IV 24 + Languages</vt:lpstr>
      <vt:lpstr>FREE MMORPGs </vt:lpstr>
      <vt:lpstr>Questions / Thoughts?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digital games in the language classroom</dc:title>
  <dc:creator>Frederick Poole</dc:creator>
  <cp:lastModifiedBy>Frederick Poole</cp:lastModifiedBy>
  <cp:revision>45</cp:revision>
  <dcterms:created xsi:type="dcterms:W3CDTF">2018-02-12T23:08:16Z</dcterms:created>
  <dcterms:modified xsi:type="dcterms:W3CDTF">2018-02-15T17:43:10Z</dcterms:modified>
</cp:coreProperties>
</file>